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5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6858000" cx="9144000"/>
  <p:notesSz cx="6718300" cy="9906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guide id="3" orient="horz" pos="2478">
          <p15:clr>
            <a:srgbClr val="A4A3A4"/>
          </p15:clr>
        </p15:guide>
        <p15:guide id="4" orient="horz" pos="2640">
          <p15:clr>
            <a:srgbClr val="A4A3A4"/>
          </p15:clr>
        </p15:guide>
        <p15:guide id="5" orient="horz" pos="2748">
          <p15:clr>
            <a:srgbClr val="A4A3A4"/>
          </p15:clr>
        </p15:guide>
        <p15:guide id="6" pos="1056">
          <p15:clr>
            <a:srgbClr val="A4A3A4"/>
          </p15:clr>
        </p15:guide>
        <p15:guide id="7" orient="horz" pos="2352">
          <p15:clr>
            <a:srgbClr val="A4A3A4"/>
          </p15:clr>
        </p15:guide>
        <p15:guide id="8" orient="horz" pos="3534">
          <p15:clr>
            <a:srgbClr val="A4A3A4"/>
          </p15:clr>
        </p15:guide>
        <p15:guide id="9" orient="horz" pos="3504">
          <p15:clr>
            <a:srgbClr val="A4A3A4"/>
          </p15:clr>
        </p15:guide>
        <p15:guide id="10" orient="horz" pos="1356">
          <p15:clr>
            <a:srgbClr val="A4A3A4"/>
          </p15:clr>
        </p15:guide>
        <p15:guide id="11" pos="288">
          <p15:clr>
            <a:srgbClr val="A4A3A4"/>
          </p15:clr>
        </p15:guide>
      </p15:sldGuideLst>
    </p:ext>
    <p:ext uri="http://customooxmlschemas.google.com/">
      <go:slidesCustomData xmlns:go="http://customooxmlschemas.google.com/" r:id="rId58" roundtripDataSignature="AMtx7mgWAzoDAgGLoRWf6jlPRyAmhIxlw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 pos="2478" orient="horz"/>
        <p:guide pos="2640" orient="horz"/>
        <p:guide pos="2748" orient="horz"/>
        <p:guide pos="1056"/>
        <p:guide pos="2352" orient="horz"/>
        <p:guide pos="3534" orient="horz"/>
        <p:guide pos="3504" orient="horz"/>
        <p:guide pos="1356" orient="horz"/>
        <p:guide pos="28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14" Type="http://schemas.openxmlformats.org/officeDocument/2006/relationships/slide" Target="slides/slide8.xml"/><Relationship Id="rId58"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1" y="0"/>
            <a:ext cx="2911475" cy="4968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05239" y="0"/>
            <a:ext cx="2911475" cy="4968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1" y="9409117"/>
            <a:ext cx="2911475" cy="4968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d-ID"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1: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0: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10: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d-ID"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202" name="Google Shape;202;p10: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1: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11: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id-ID" u="sng"/>
              <a:t>Lesson 2 </a:t>
            </a:r>
            <a:r>
              <a:rPr b="0" lang="id-ID" u="sng"/>
              <a:t>(1 period; 40 minutes)</a:t>
            </a:r>
            <a:endParaRPr/>
          </a:p>
          <a:p>
            <a:pPr indent="0" lvl="0" marL="0" rtl="0" algn="l">
              <a:spcBef>
                <a:spcPts val="0"/>
              </a:spcBef>
              <a:spcAft>
                <a:spcPts val="0"/>
              </a:spcAft>
              <a:buNone/>
            </a:pPr>
            <a:r>
              <a:t/>
            </a:r>
            <a:endParaRPr sz="1200">
              <a:solidFill>
                <a:schemeClr val="dk1"/>
              </a:solidFill>
              <a:latin typeface="Arial"/>
              <a:ea typeface="Arial"/>
              <a:cs typeface="Arial"/>
              <a:sym typeface="Arial"/>
            </a:endParaRPr>
          </a:p>
          <a:p>
            <a:pPr indent="0" lvl="0" marL="0" rtl="0" algn="l">
              <a:spcBef>
                <a:spcPts val="0"/>
              </a:spcBef>
              <a:spcAft>
                <a:spcPts val="0"/>
              </a:spcAft>
              <a:buNone/>
            </a:pPr>
            <a:r>
              <a:rPr b="1" lang="id-ID" sz="1200">
                <a:solidFill>
                  <a:schemeClr val="dk1"/>
                </a:solidFill>
                <a:latin typeface="Arial"/>
                <a:ea typeface="Arial"/>
                <a:cs typeface="Arial"/>
                <a:sym typeface="Arial"/>
              </a:rPr>
              <a:t>Lesson trigger</a:t>
            </a:r>
            <a:endParaRPr/>
          </a:p>
          <a:p>
            <a:pPr indent="-228600" lvl="0" marL="228600" rtl="0" algn="l">
              <a:spcBef>
                <a:spcPts val="0"/>
              </a:spcBef>
              <a:spcAft>
                <a:spcPts val="0"/>
              </a:spcAft>
              <a:buClr>
                <a:schemeClr val="dk1"/>
              </a:buClr>
              <a:buSzPts val="1200"/>
              <a:buFont typeface="Calibri"/>
              <a:buAutoNum type="arabicPeriod"/>
            </a:pPr>
            <a:r>
              <a:rPr lang="id-ID"/>
              <a:t>Discuss with students the importance of these attitudes.</a:t>
            </a:r>
            <a:endParaRPr/>
          </a:p>
          <a:p>
            <a:pPr indent="-228600" lvl="0" marL="228600" rtl="0" algn="l">
              <a:spcBef>
                <a:spcPts val="0"/>
              </a:spcBef>
              <a:spcAft>
                <a:spcPts val="0"/>
              </a:spcAft>
              <a:buClr>
                <a:schemeClr val="dk1"/>
              </a:buClr>
              <a:buSzPts val="1200"/>
              <a:buFont typeface="Calibri"/>
              <a:buAutoNum type="arabicPeriod"/>
            </a:pPr>
            <a:r>
              <a:rPr lang="id-ID"/>
              <a:t>Ask students if they have these attitudes. </a:t>
            </a:r>
            <a:endParaRPr/>
          </a:p>
          <a:p>
            <a:pPr indent="-228600" lvl="0" marL="228600" rtl="0" algn="l">
              <a:spcBef>
                <a:spcPts val="0"/>
              </a:spcBef>
              <a:spcAft>
                <a:spcPts val="0"/>
              </a:spcAft>
              <a:buClr>
                <a:schemeClr val="dk1"/>
              </a:buClr>
              <a:buSzPts val="1200"/>
              <a:buFont typeface="Calibri"/>
              <a:buAutoNum type="arabicPeriod"/>
            </a:pPr>
            <a:r>
              <a:rPr lang="id-ID"/>
              <a:t>Ask students to talk about the attitude that is the most challenging for them.</a:t>
            </a:r>
            <a:endParaRPr/>
          </a:p>
          <a:p>
            <a:pPr indent="-152400" lvl="0" marL="228600" rtl="0" algn="l">
              <a:spcBef>
                <a:spcPts val="0"/>
              </a:spcBef>
              <a:spcAft>
                <a:spcPts val="0"/>
              </a:spcAft>
              <a:buClr>
                <a:schemeClr val="dk1"/>
              </a:buClr>
              <a:buSzPts val="1200"/>
              <a:buFont typeface="Calibri"/>
              <a:buNone/>
            </a:pPr>
            <a:r>
              <a:t/>
            </a:r>
            <a:endParaRPr/>
          </a:p>
        </p:txBody>
      </p:sp>
      <p:sp>
        <p:nvSpPr>
          <p:cNvPr id="210" name="Google Shape;210;p11: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2: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12: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200"/>
              <a:buFont typeface="Calibri"/>
              <a:buAutoNum type="arabicPeriod"/>
            </a:pPr>
            <a:r>
              <a:rPr lang="id-ID"/>
              <a:t>Ask students the questions shown to get them thinking about some important attitudes in science.</a:t>
            </a:r>
            <a:endParaRPr/>
          </a:p>
          <a:p>
            <a:pPr indent="-228600" lvl="0" marL="228600" rtl="0" algn="l">
              <a:spcBef>
                <a:spcPts val="0"/>
              </a:spcBef>
              <a:spcAft>
                <a:spcPts val="0"/>
              </a:spcAft>
              <a:buClr>
                <a:schemeClr val="dk1"/>
              </a:buClr>
              <a:buSzPts val="1200"/>
              <a:buFont typeface="Calibri"/>
              <a:buAutoNum type="arabicPeriod"/>
            </a:pPr>
            <a:r>
              <a:rPr lang="id-ID"/>
              <a:t>Ask students to read Try It Out on Student Book p. 4, about the story of Jane Goodall, a British scientist.</a:t>
            </a:r>
            <a:endParaRPr/>
          </a:p>
          <a:p>
            <a:pPr indent="-228600" lvl="0" marL="228600" rtl="0" algn="l">
              <a:spcBef>
                <a:spcPts val="0"/>
              </a:spcBef>
              <a:spcAft>
                <a:spcPts val="0"/>
              </a:spcAft>
              <a:buClr>
                <a:schemeClr val="dk1"/>
              </a:buClr>
              <a:buSzPts val="1200"/>
              <a:buFont typeface="Calibri"/>
              <a:buAutoNum type="arabicPeriod"/>
            </a:pPr>
            <a:r>
              <a:rPr lang="id-ID" sz="1200"/>
              <a:t>Ask students to discuss in small groups and share their answers with the class: </a:t>
            </a:r>
            <a:endParaRPr/>
          </a:p>
          <a:p>
            <a:pPr indent="-228600" lvl="1" marL="685800" rtl="0" algn="l">
              <a:spcBef>
                <a:spcPts val="0"/>
              </a:spcBef>
              <a:spcAft>
                <a:spcPts val="0"/>
              </a:spcAft>
              <a:buClr>
                <a:schemeClr val="dk1"/>
              </a:buClr>
              <a:buSzPts val="1200"/>
              <a:buFont typeface="Arial"/>
              <a:buChar char="•"/>
            </a:pPr>
            <a:r>
              <a:rPr lang="id-ID" sz="1200"/>
              <a:t>What are the positive attitudes that Jane Goodall has that allowed her to succeed in her study on wild chimpanzees?</a:t>
            </a:r>
            <a:endParaRPr/>
          </a:p>
          <a:p>
            <a:pPr indent="0" lvl="0" marL="0" rtl="0" algn="l">
              <a:spcBef>
                <a:spcPts val="0"/>
              </a:spcBef>
              <a:spcAft>
                <a:spcPts val="0"/>
              </a:spcAft>
              <a:buNone/>
            </a:pPr>
            <a:r>
              <a:t/>
            </a:r>
            <a:endParaRPr/>
          </a:p>
        </p:txBody>
      </p:sp>
      <p:sp>
        <p:nvSpPr>
          <p:cNvPr id="225" name="Google Shape;225;p12: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3: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13: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id-ID"/>
              <a:t>Review the key point with students.</a:t>
            </a:r>
            <a:endParaRPr/>
          </a:p>
          <a:p>
            <a:pPr indent="0" lvl="0" marL="0" rtl="0" algn="l">
              <a:spcBef>
                <a:spcPts val="0"/>
              </a:spcBef>
              <a:spcAft>
                <a:spcPts val="0"/>
              </a:spcAft>
              <a:buNone/>
            </a:pPr>
            <a:r>
              <a:t/>
            </a:r>
            <a:endParaRPr/>
          </a:p>
        </p:txBody>
      </p:sp>
      <p:sp>
        <p:nvSpPr>
          <p:cNvPr id="235" name="Google Shape;235;p13: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14: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0" sz="1200">
              <a:solidFill>
                <a:schemeClr val="dk1"/>
              </a:solidFill>
              <a:latin typeface="Arial"/>
              <a:ea typeface="Arial"/>
              <a:cs typeface="Arial"/>
              <a:sym typeface="Arial"/>
            </a:endParaRPr>
          </a:p>
        </p:txBody>
      </p:sp>
      <p:sp>
        <p:nvSpPr>
          <p:cNvPr id="244" name="Google Shape;244;p14: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5: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15: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id-ID" u="sng"/>
              <a:t>Lesson 2 </a:t>
            </a:r>
            <a:r>
              <a:rPr b="0" lang="id-ID" u="sng"/>
              <a:t>(1 period; 40 minutes)</a:t>
            </a:r>
            <a:endParaRPr/>
          </a:p>
          <a:p>
            <a:pPr indent="0" lvl="0" marL="0" rtl="0" algn="l">
              <a:spcBef>
                <a:spcPts val="0"/>
              </a:spcBef>
              <a:spcAft>
                <a:spcPts val="0"/>
              </a:spcAft>
              <a:buNone/>
            </a:pPr>
            <a:r>
              <a:t/>
            </a:r>
            <a:endParaRPr sz="1200">
              <a:solidFill>
                <a:schemeClr val="dk1"/>
              </a:solidFill>
              <a:latin typeface="Arial"/>
              <a:ea typeface="Arial"/>
              <a:cs typeface="Arial"/>
              <a:sym typeface="Arial"/>
            </a:endParaRPr>
          </a:p>
          <a:p>
            <a:pPr indent="0" lvl="0" marL="0" rtl="0" algn="l">
              <a:spcBef>
                <a:spcPts val="0"/>
              </a:spcBef>
              <a:spcAft>
                <a:spcPts val="0"/>
              </a:spcAft>
              <a:buNone/>
            </a:pPr>
            <a:r>
              <a:rPr b="1" lang="id-ID" sz="1200">
                <a:solidFill>
                  <a:schemeClr val="dk1"/>
                </a:solidFill>
                <a:latin typeface="Arial"/>
                <a:ea typeface="Arial"/>
                <a:cs typeface="Arial"/>
                <a:sym typeface="Arial"/>
              </a:rPr>
              <a:t>Lesson trigger</a:t>
            </a:r>
            <a:endParaRPr/>
          </a:p>
          <a:p>
            <a:pPr indent="-228600" lvl="0" marL="228600" rtl="0" algn="l">
              <a:spcBef>
                <a:spcPts val="0"/>
              </a:spcBef>
              <a:spcAft>
                <a:spcPts val="0"/>
              </a:spcAft>
              <a:buClr>
                <a:schemeClr val="dk1"/>
              </a:buClr>
              <a:buSzPts val="1200"/>
              <a:buFont typeface="Calibri"/>
              <a:buAutoNum type="arabicPeriod"/>
            </a:pPr>
            <a:r>
              <a:rPr lang="id-ID"/>
              <a:t>Lead students to recognise that skills and processes are very important for the study and practice of science.</a:t>
            </a:r>
            <a:endParaRPr/>
          </a:p>
          <a:p>
            <a:pPr indent="-228600" lvl="0" marL="228600" rtl="0" algn="l">
              <a:spcBef>
                <a:spcPts val="0"/>
              </a:spcBef>
              <a:spcAft>
                <a:spcPts val="0"/>
              </a:spcAft>
              <a:buClr>
                <a:schemeClr val="dk1"/>
              </a:buClr>
              <a:buSzPts val="1200"/>
              <a:buFont typeface="Calibri"/>
              <a:buAutoNum type="arabicPeriod"/>
            </a:pPr>
            <a:r>
              <a:rPr lang="id-ID"/>
              <a:t>In pairs, ask students to explain one of the science process skills.</a:t>
            </a:r>
            <a:endParaRPr/>
          </a:p>
        </p:txBody>
      </p:sp>
      <p:sp>
        <p:nvSpPr>
          <p:cNvPr id="252" name="Google Shape;252;p15: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6: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16: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d-ID"/>
              <a:t>Ask students the questions shown to get them thinking about the skills and processes needed to study and practice science.</a:t>
            </a:r>
            <a:endParaRPr/>
          </a:p>
        </p:txBody>
      </p:sp>
      <p:sp>
        <p:nvSpPr>
          <p:cNvPr id="260" name="Google Shape;260;p16: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7: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17: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200"/>
              <a:buFont typeface="Calibri"/>
              <a:buAutoNum type="arabicPeriod"/>
            </a:pPr>
            <a:r>
              <a:rPr lang="id-ID"/>
              <a:t>Ask students to name the senses we have.</a:t>
            </a:r>
            <a:endParaRPr/>
          </a:p>
          <a:p>
            <a:pPr indent="-228600" lvl="0" marL="228600" rtl="0" algn="l">
              <a:spcBef>
                <a:spcPts val="0"/>
              </a:spcBef>
              <a:spcAft>
                <a:spcPts val="0"/>
              </a:spcAft>
              <a:buClr>
                <a:schemeClr val="dk1"/>
              </a:buClr>
              <a:buSzPts val="1200"/>
              <a:buFont typeface="Calibri"/>
              <a:buAutoNum type="arabicPeriod"/>
            </a:pPr>
            <a:r>
              <a:rPr lang="id-ID"/>
              <a:t>Ask students to name other instruments besides thermometers, microscopes and telescopes, that can help us to observe things.</a:t>
            </a:r>
            <a:endParaRPr/>
          </a:p>
          <a:p>
            <a:pPr indent="-228600" lvl="0" marL="228600" marR="0" rtl="0" algn="l">
              <a:lnSpc>
                <a:spcPct val="100000"/>
              </a:lnSpc>
              <a:spcBef>
                <a:spcPts val="0"/>
              </a:spcBef>
              <a:spcAft>
                <a:spcPts val="0"/>
              </a:spcAft>
              <a:buClr>
                <a:schemeClr val="dk1"/>
              </a:buClr>
              <a:buSzPts val="1200"/>
              <a:buFont typeface="Calibri"/>
              <a:buAutoNum type="arabicPeriod"/>
            </a:pPr>
            <a:r>
              <a:rPr b="0" lang="id-ID" sz="1200">
                <a:solidFill>
                  <a:schemeClr val="dk1"/>
                </a:solidFill>
                <a:latin typeface="Arial"/>
                <a:ea typeface="Arial"/>
                <a:cs typeface="Arial"/>
                <a:sym typeface="Arial"/>
              </a:rPr>
              <a:t>Ask students to share their answers in pairs for Try It Out on </a:t>
            </a:r>
            <a:r>
              <a:rPr lang="id-ID"/>
              <a:t>Student Book </a:t>
            </a:r>
            <a:r>
              <a:rPr b="0" lang="id-ID" sz="1200">
                <a:solidFill>
                  <a:schemeClr val="dk1"/>
                </a:solidFill>
                <a:latin typeface="Arial"/>
                <a:ea typeface="Arial"/>
                <a:cs typeface="Arial"/>
                <a:sym typeface="Arial"/>
              </a:rPr>
              <a:t>p. 5. </a:t>
            </a:r>
            <a:endParaRPr b="0" sz="1200">
              <a:solidFill>
                <a:schemeClr val="dk1"/>
              </a:solidFill>
              <a:latin typeface="Arial"/>
              <a:ea typeface="Arial"/>
              <a:cs typeface="Arial"/>
              <a:sym typeface="Arial"/>
            </a:endParaRPr>
          </a:p>
          <a:p>
            <a:pPr indent="-152400" lvl="0" marL="228600" rtl="0" algn="l">
              <a:spcBef>
                <a:spcPts val="0"/>
              </a:spcBef>
              <a:spcAft>
                <a:spcPts val="0"/>
              </a:spcAft>
              <a:buClr>
                <a:schemeClr val="dk1"/>
              </a:buClr>
              <a:buSzPts val="1200"/>
              <a:buFont typeface="Calibri"/>
              <a:buNone/>
            </a:pPr>
            <a:r>
              <a:t/>
            </a:r>
            <a:endParaRPr/>
          </a:p>
        </p:txBody>
      </p:sp>
      <p:sp>
        <p:nvSpPr>
          <p:cNvPr id="271" name="Google Shape;271;p17: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8: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18: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200"/>
              <a:buFont typeface="Calibri"/>
              <a:buAutoNum type="arabicPeriod"/>
            </a:pPr>
            <a:r>
              <a:rPr b="0" lang="id-ID" sz="1200">
                <a:solidFill>
                  <a:schemeClr val="dk1"/>
                </a:solidFill>
                <a:latin typeface="Arial"/>
                <a:ea typeface="Arial"/>
                <a:cs typeface="Arial"/>
                <a:sym typeface="Arial"/>
              </a:rPr>
              <a:t>Ask students how they communicate with one another.</a:t>
            </a:r>
            <a:endParaRPr/>
          </a:p>
          <a:p>
            <a:pPr indent="-228600" lvl="0" marL="228600" rtl="0" algn="l">
              <a:spcBef>
                <a:spcPts val="0"/>
              </a:spcBef>
              <a:spcAft>
                <a:spcPts val="0"/>
              </a:spcAft>
              <a:buClr>
                <a:schemeClr val="dk1"/>
              </a:buClr>
              <a:buSzPts val="1200"/>
              <a:buFont typeface="Calibri"/>
              <a:buAutoNum type="arabicPeriod"/>
            </a:pPr>
            <a:r>
              <a:rPr b="0" lang="id-ID" sz="1200">
                <a:solidFill>
                  <a:schemeClr val="dk1"/>
                </a:solidFill>
                <a:latin typeface="Arial"/>
                <a:ea typeface="Arial"/>
                <a:cs typeface="Arial"/>
                <a:sym typeface="Arial"/>
              </a:rPr>
              <a:t>Guide students to think of ways in which scientists can present their data.</a:t>
            </a:r>
            <a:endParaRPr/>
          </a:p>
          <a:p>
            <a:pPr indent="-228600" lvl="0" marL="228600" rtl="0" algn="l">
              <a:spcBef>
                <a:spcPts val="0"/>
              </a:spcBef>
              <a:spcAft>
                <a:spcPts val="0"/>
              </a:spcAft>
              <a:buClr>
                <a:schemeClr val="dk1"/>
              </a:buClr>
              <a:buSzPts val="1200"/>
              <a:buFont typeface="Calibri"/>
              <a:buAutoNum type="arabicPeriod"/>
            </a:pPr>
            <a:r>
              <a:rPr b="0" lang="id-ID" sz="1200">
                <a:solidFill>
                  <a:schemeClr val="dk1"/>
                </a:solidFill>
                <a:latin typeface="Arial"/>
                <a:ea typeface="Arial"/>
                <a:cs typeface="Arial"/>
                <a:sym typeface="Arial"/>
              </a:rPr>
              <a:t>Ask students to answer Try It Out on p. 6.</a:t>
            </a:r>
            <a:endParaRPr/>
          </a:p>
        </p:txBody>
      </p:sp>
      <p:sp>
        <p:nvSpPr>
          <p:cNvPr id="283" name="Google Shape;283;p18: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9: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19: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200"/>
              <a:buFont typeface="Calibri"/>
              <a:buAutoNum type="arabicPeriod"/>
            </a:pPr>
            <a:r>
              <a:rPr b="0" lang="id-ID" sz="1200">
                <a:solidFill>
                  <a:schemeClr val="dk1"/>
                </a:solidFill>
                <a:latin typeface="Arial"/>
                <a:ea typeface="Arial"/>
                <a:cs typeface="Arial"/>
                <a:sym typeface="Arial"/>
              </a:rPr>
              <a:t>Explain to students what inferring is.</a:t>
            </a:r>
            <a:endParaRPr/>
          </a:p>
          <a:p>
            <a:pPr indent="-228600" lvl="0" marL="228600" marR="0" rtl="0" algn="l">
              <a:lnSpc>
                <a:spcPct val="100000"/>
              </a:lnSpc>
              <a:spcBef>
                <a:spcPts val="0"/>
              </a:spcBef>
              <a:spcAft>
                <a:spcPts val="0"/>
              </a:spcAft>
              <a:buClr>
                <a:schemeClr val="dk1"/>
              </a:buClr>
              <a:buSzPts val="1200"/>
              <a:buFont typeface="Calibri"/>
              <a:buAutoNum type="arabicPeriod"/>
            </a:pPr>
            <a:r>
              <a:rPr b="0" lang="id-ID" sz="1200">
                <a:solidFill>
                  <a:schemeClr val="dk1"/>
                </a:solidFill>
                <a:latin typeface="Arial"/>
                <a:ea typeface="Arial"/>
                <a:cs typeface="Arial"/>
                <a:sym typeface="Arial"/>
              </a:rPr>
              <a:t>In groups of 3-4, ask students to discuss their answer in Try It Out on Student Book p. 7.</a:t>
            </a:r>
            <a:endParaRPr/>
          </a:p>
          <a:p>
            <a:pPr indent="-152400" lvl="0" marL="228600" rtl="0" algn="l">
              <a:spcBef>
                <a:spcPts val="0"/>
              </a:spcBef>
              <a:spcAft>
                <a:spcPts val="0"/>
              </a:spcAft>
              <a:buClr>
                <a:schemeClr val="dk1"/>
              </a:buClr>
              <a:buSzPts val="1200"/>
              <a:buFont typeface="Calibri"/>
              <a:buNone/>
            </a:pPr>
            <a:r>
              <a:t/>
            </a:r>
            <a:endParaRPr b="0" sz="1200">
              <a:solidFill>
                <a:schemeClr val="dk1"/>
              </a:solidFill>
              <a:latin typeface="Arial"/>
              <a:ea typeface="Arial"/>
              <a:cs typeface="Arial"/>
              <a:sym typeface="Arial"/>
            </a:endParaRPr>
          </a:p>
          <a:p>
            <a:pPr indent="0" lvl="0" marL="0" rtl="0" algn="l">
              <a:spcBef>
                <a:spcPts val="0"/>
              </a:spcBef>
              <a:spcAft>
                <a:spcPts val="0"/>
              </a:spcAft>
              <a:buClr>
                <a:schemeClr val="dk1"/>
              </a:buClr>
              <a:buSzPts val="1200"/>
              <a:buFont typeface="Calibri"/>
              <a:buNone/>
            </a:pPr>
            <a:r>
              <a:t/>
            </a:r>
            <a:endParaRPr b="0" sz="1200" u="sng">
              <a:solidFill>
                <a:schemeClr val="dk1"/>
              </a:solidFill>
              <a:latin typeface="Arial"/>
              <a:ea typeface="Arial"/>
              <a:cs typeface="Arial"/>
              <a:sym typeface="Arial"/>
            </a:endParaRPr>
          </a:p>
          <a:p>
            <a:pPr indent="0" lvl="0" marL="0" rtl="0" algn="l">
              <a:spcBef>
                <a:spcPts val="0"/>
              </a:spcBef>
              <a:spcAft>
                <a:spcPts val="0"/>
              </a:spcAft>
              <a:buClr>
                <a:schemeClr val="dk1"/>
              </a:buClr>
              <a:buSzPts val="1200"/>
              <a:buFont typeface="Calibri"/>
              <a:buNone/>
            </a:pPr>
            <a:r>
              <a:rPr b="0" lang="id-ID" sz="1200" u="sng">
                <a:solidFill>
                  <a:schemeClr val="dk1"/>
                </a:solidFill>
                <a:latin typeface="Arial"/>
                <a:ea typeface="Arial"/>
                <a:cs typeface="Arial"/>
                <a:sym typeface="Arial"/>
              </a:rPr>
              <a:t>Additional support for struggling learners</a:t>
            </a:r>
            <a:endParaRPr/>
          </a:p>
          <a:p>
            <a:pPr indent="0" lvl="0" marL="0" marR="0" rtl="0" algn="l">
              <a:lnSpc>
                <a:spcPct val="100000"/>
              </a:lnSpc>
              <a:spcBef>
                <a:spcPts val="0"/>
              </a:spcBef>
              <a:spcAft>
                <a:spcPts val="0"/>
              </a:spcAft>
              <a:buClr>
                <a:schemeClr val="dk1"/>
              </a:buClr>
              <a:buSzPts val="1200"/>
              <a:buFont typeface="Calibri"/>
              <a:buNone/>
            </a:pPr>
            <a:r>
              <a:rPr b="0" lang="id-ID" sz="1200">
                <a:solidFill>
                  <a:schemeClr val="dk1"/>
                </a:solidFill>
                <a:latin typeface="Arial"/>
                <a:ea typeface="Arial"/>
                <a:cs typeface="Arial"/>
                <a:sym typeface="Arial"/>
              </a:rPr>
              <a:t>Ask students to make inferences of the following scenarios:</a:t>
            </a:r>
            <a:endParaRPr b="0" sz="1200" u="sng">
              <a:solidFill>
                <a:schemeClr val="dk1"/>
              </a:solidFill>
              <a:latin typeface="Arial"/>
              <a:ea typeface="Arial"/>
              <a:cs typeface="Arial"/>
              <a:sym typeface="Arial"/>
            </a:endParaRPr>
          </a:p>
          <a:p>
            <a:pPr indent="-228600" lvl="1" marL="685800" rtl="0" algn="l">
              <a:spcBef>
                <a:spcPts val="0"/>
              </a:spcBef>
              <a:spcAft>
                <a:spcPts val="0"/>
              </a:spcAft>
              <a:buClr>
                <a:schemeClr val="dk1"/>
              </a:buClr>
              <a:buSzPts val="1200"/>
              <a:buFont typeface="Arial"/>
              <a:buChar char="•"/>
            </a:pPr>
            <a:r>
              <a:rPr b="0" lang="id-ID" sz="1200">
                <a:solidFill>
                  <a:schemeClr val="dk1"/>
                </a:solidFill>
                <a:latin typeface="Arial"/>
                <a:ea typeface="Arial"/>
                <a:cs typeface="Arial"/>
                <a:sym typeface="Arial"/>
              </a:rPr>
              <a:t>Andy keeps looking at the clock in his classroom. He seems uneasy. After two minutes have passed, the teacher dismisses the class. He immediately runs to the toilet. Why?</a:t>
            </a:r>
            <a:endParaRPr/>
          </a:p>
          <a:p>
            <a:pPr indent="-228600" lvl="1" marL="685800" rtl="0" algn="l">
              <a:spcBef>
                <a:spcPts val="0"/>
              </a:spcBef>
              <a:spcAft>
                <a:spcPts val="0"/>
              </a:spcAft>
              <a:buClr>
                <a:schemeClr val="dk1"/>
              </a:buClr>
              <a:buSzPts val="1200"/>
              <a:buFont typeface="Arial"/>
              <a:buChar char="•"/>
            </a:pPr>
            <a:r>
              <a:rPr b="0" lang="id-ID" sz="1200">
                <a:solidFill>
                  <a:schemeClr val="dk1"/>
                </a:solidFill>
                <a:latin typeface="Arial"/>
                <a:ea typeface="Arial"/>
                <a:cs typeface="Arial"/>
                <a:sym typeface="Arial"/>
              </a:rPr>
              <a:t>Jack looks at his homework with a deep sigh, then crumples the paper and tosses it into a dustbin. Why?</a:t>
            </a:r>
            <a:endParaRPr/>
          </a:p>
          <a:p>
            <a:pPr indent="0" lvl="0" marL="0" rtl="0" algn="l">
              <a:spcBef>
                <a:spcPts val="0"/>
              </a:spcBef>
              <a:spcAft>
                <a:spcPts val="0"/>
              </a:spcAft>
              <a:buClr>
                <a:schemeClr val="dk1"/>
              </a:buClr>
              <a:buSzPts val="1200"/>
              <a:buFont typeface="Calibri"/>
              <a:buNone/>
            </a:pPr>
            <a:r>
              <a:t/>
            </a:r>
            <a:endParaRPr b="0" sz="1200" u="none">
              <a:solidFill>
                <a:schemeClr val="dk1"/>
              </a:solidFill>
              <a:latin typeface="Arial"/>
              <a:ea typeface="Arial"/>
              <a:cs typeface="Arial"/>
              <a:sym typeface="Arial"/>
            </a:endParaRPr>
          </a:p>
        </p:txBody>
      </p:sp>
      <p:sp>
        <p:nvSpPr>
          <p:cNvPr id="292" name="Google Shape;292;p19: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2: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id-ID" u="sng"/>
              <a:t>Lesson 1 </a:t>
            </a:r>
            <a:r>
              <a:rPr b="0" lang="id-ID" u="sng"/>
              <a:t>(1 period; 40 minutes)</a:t>
            </a:r>
            <a:endParaRPr/>
          </a:p>
          <a:p>
            <a:pPr indent="0" lvl="0" marL="0" rtl="0" algn="l">
              <a:spcBef>
                <a:spcPts val="0"/>
              </a:spcBef>
              <a:spcAft>
                <a:spcPts val="0"/>
              </a:spcAft>
              <a:buNone/>
            </a:pPr>
            <a:r>
              <a:t/>
            </a:r>
            <a:endParaRPr b="0" u="sng"/>
          </a:p>
          <a:p>
            <a:pPr indent="0" lvl="0" marL="0" rtl="0" algn="l">
              <a:spcBef>
                <a:spcPts val="0"/>
              </a:spcBef>
              <a:spcAft>
                <a:spcPts val="0"/>
              </a:spcAft>
              <a:buNone/>
            </a:pPr>
            <a:r>
              <a:rPr b="1" lang="id-ID"/>
              <a:t>Chapter/Lesson trigger</a:t>
            </a:r>
            <a:endParaRPr/>
          </a:p>
          <a:p>
            <a:pPr indent="-228600" lvl="0" marL="228600" rtl="0" algn="l">
              <a:spcBef>
                <a:spcPts val="0"/>
              </a:spcBef>
              <a:spcAft>
                <a:spcPts val="0"/>
              </a:spcAft>
              <a:buClr>
                <a:schemeClr val="dk1"/>
              </a:buClr>
              <a:buSzPts val="1200"/>
              <a:buFont typeface="Calibri"/>
              <a:buAutoNum type="arabicPeriod"/>
            </a:pPr>
            <a:r>
              <a:rPr lang="id-ID"/>
              <a:t>Ask students why they study science.</a:t>
            </a:r>
            <a:endParaRPr/>
          </a:p>
          <a:p>
            <a:pPr indent="-228600" lvl="0" marL="228600" rtl="0" algn="l">
              <a:spcBef>
                <a:spcPts val="0"/>
              </a:spcBef>
              <a:spcAft>
                <a:spcPts val="0"/>
              </a:spcAft>
              <a:buClr>
                <a:schemeClr val="dk1"/>
              </a:buClr>
              <a:buSzPts val="1200"/>
              <a:buFont typeface="Calibri"/>
              <a:buAutoNum type="arabicPeriod"/>
            </a:pPr>
            <a:r>
              <a:rPr lang="id-ID"/>
              <a:t>Ask students the questions shown. Tell them that the child is using a virtual reality headset and that this is an example of useful science in our daily lives.</a:t>
            </a:r>
            <a:endParaRPr/>
          </a:p>
          <a:p>
            <a:pPr indent="-228600" lvl="0" marL="228600" rtl="0" algn="l">
              <a:spcBef>
                <a:spcPts val="0"/>
              </a:spcBef>
              <a:spcAft>
                <a:spcPts val="0"/>
              </a:spcAft>
              <a:buClr>
                <a:schemeClr val="dk1"/>
              </a:buClr>
              <a:buSzPts val="1200"/>
              <a:buFont typeface="Calibri"/>
              <a:buAutoNum type="arabicPeriod"/>
            </a:pPr>
            <a:r>
              <a:rPr lang="id-ID"/>
              <a:t>Ask students to mention more examples of such devices by looking around their classroom.</a:t>
            </a:r>
            <a:endParaRPr/>
          </a:p>
        </p:txBody>
      </p:sp>
      <p:sp>
        <p:nvSpPr>
          <p:cNvPr id="99" name="Google Shape;99;p2: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0: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20: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200"/>
              <a:buFont typeface="Calibri"/>
              <a:buAutoNum type="arabicPeriod"/>
            </a:pPr>
            <a:r>
              <a:rPr b="0" lang="id-ID" sz="1200">
                <a:solidFill>
                  <a:schemeClr val="dk1"/>
                </a:solidFill>
                <a:latin typeface="Arial"/>
                <a:ea typeface="Arial"/>
                <a:cs typeface="Arial"/>
                <a:sym typeface="Arial"/>
              </a:rPr>
              <a:t>Describe to students what making a hypothesis is.</a:t>
            </a:r>
            <a:endParaRPr b="0" sz="1200">
              <a:solidFill>
                <a:schemeClr val="dk1"/>
              </a:solidFill>
              <a:latin typeface="Arial"/>
              <a:ea typeface="Arial"/>
              <a:cs typeface="Arial"/>
              <a:sym typeface="Arial"/>
            </a:endParaRPr>
          </a:p>
          <a:p>
            <a:pPr indent="-171450" lvl="1" marL="628650" rtl="0" algn="l">
              <a:spcBef>
                <a:spcPts val="0"/>
              </a:spcBef>
              <a:spcAft>
                <a:spcPts val="0"/>
              </a:spcAft>
              <a:buClr>
                <a:schemeClr val="dk1"/>
              </a:buClr>
              <a:buSzPts val="1200"/>
              <a:buFont typeface="Arial"/>
              <a:buChar char="•"/>
            </a:pPr>
            <a:r>
              <a:rPr b="0" lang="id-ID" sz="1200">
                <a:solidFill>
                  <a:schemeClr val="dk1"/>
                </a:solidFill>
                <a:latin typeface="Arial"/>
                <a:ea typeface="Arial"/>
                <a:cs typeface="Arial"/>
                <a:sym typeface="Arial"/>
              </a:rPr>
              <a:t>What do you do after you make a hypothesis?</a:t>
            </a:r>
            <a:endParaRPr b="0" sz="1200">
              <a:solidFill>
                <a:schemeClr val="dk1"/>
              </a:solidFill>
              <a:latin typeface="Arial"/>
              <a:ea typeface="Arial"/>
              <a:cs typeface="Arial"/>
              <a:sym typeface="Arial"/>
            </a:endParaRPr>
          </a:p>
          <a:p>
            <a:pPr indent="-228600" lvl="0" marL="228600" rtl="0" algn="l">
              <a:spcBef>
                <a:spcPts val="0"/>
              </a:spcBef>
              <a:spcAft>
                <a:spcPts val="0"/>
              </a:spcAft>
              <a:buClr>
                <a:schemeClr val="dk1"/>
              </a:buClr>
              <a:buSzPts val="1200"/>
              <a:buFont typeface="Calibri"/>
              <a:buAutoNum type="arabicPeriod"/>
            </a:pPr>
            <a:r>
              <a:rPr b="0" lang="id-ID" sz="1200">
                <a:solidFill>
                  <a:schemeClr val="dk1"/>
                </a:solidFill>
                <a:latin typeface="Arial"/>
                <a:ea typeface="Arial"/>
                <a:cs typeface="Arial"/>
                <a:sym typeface="Arial"/>
              </a:rPr>
              <a:t>Guide students to recognise why scientists make hypotheses.</a:t>
            </a:r>
            <a:endParaRPr/>
          </a:p>
          <a:p>
            <a:pPr indent="0" lvl="0" marL="0" rtl="0" algn="l">
              <a:spcBef>
                <a:spcPts val="0"/>
              </a:spcBef>
              <a:spcAft>
                <a:spcPts val="0"/>
              </a:spcAft>
              <a:buClr>
                <a:schemeClr val="dk1"/>
              </a:buClr>
              <a:buSzPts val="1200"/>
              <a:buFont typeface="Calibri"/>
              <a:buNone/>
            </a:pPr>
            <a:r>
              <a:t/>
            </a:r>
            <a:endParaRPr b="0" sz="1200">
              <a:solidFill>
                <a:schemeClr val="dk1"/>
              </a:solidFill>
              <a:latin typeface="Arial"/>
              <a:ea typeface="Arial"/>
              <a:cs typeface="Arial"/>
              <a:sym typeface="Arial"/>
            </a:endParaRPr>
          </a:p>
          <a:p>
            <a:pPr indent="0" lvl="0" marL="0" rtl="0" algn="l">
              <a:spcBef>
                <a:spcPts val="0"/>
              </a:spcBef>
              <a:spcAft>
                <a:spcPts val="0"/>
              </a:spcAft>
              <a:buClr>
                <a:schemeClr val="dk1"/>
              </a:buClr>
              <a:buSzPts val="1200"/>
              <a:buFont typeface="Calibri"/>
              <a:buNone/>
            </a:pPr>
            <a:r>
              <a:rPr b="0" lang="id-ID" sz="1200" u="sng">
                <a:solidFill>
                  <a:schemeClr val="dk1"/>
                </a:solidFill>
                <a:latin typeface="Arial"/>
                <a:ea typeface="Arial"/>
                <a:cs typeface="Arial"/>
                <a:sym typeface="Arial"/>
              </a:rPr>
              <a:t>Enrichment for advanced learners</a:t>
            </a:r>
            <a:endParaRPr/>
          </a:p>
          <a:p>
            <a:pPr indent="-228600" lvl="0" marL="228600" rtl="0" algn="l">
              <a:spcBef>
                <a:spcPts val="0"/>
              </a:spcBef>
              <a:spcAft>
                <a:spcPts val="0"/>
              </a:spcAft>
              <a:buClr>
                <a:schemeClr val="dk1"/>
              </a:buClr>
              <a:buSzPts val="1200"/>
              <a:buFont typeface="Calibri"/>
              <a:buAutoNum type="arabicPeriod"/>
            </a:pPr>
            <a:r>
              <a:rPr b="0" lang="id-ID" sz="1200">
                <a:solidFill>
                  <a:schemeClr val="dk1"/>
                </a:solidFill>
                <a:latin typeface="Arial"/>
                <a:ea typeface="Arial"/>
                <a:cs typeface="Arial"/>
                <a:sym typeface="Arial"/>
              </a:rPr>
              <a:t>Have students make hypotheses using the following scenarios.</a:t>
            </a:r>
            <a:endParaRPr/>
          </a:p>
          <a:p>
            <a:pPr indent="-228600" lvl="1" marL="685800" rtl="0" algn="l">
              <a:spcBef>
                <a:spcPts val="0"/>
              </a:spcBef>
              <a:spcAft>
                <a:spcPts val="0"/>
              </a:spcAft>
              <a:buClr>
                <a:schemeClr val="dk1"/>
              </a:buClr>
              <a:buSzPts val="1200"/>
              <a:buFont typeface="Arial"/>
              <a:buChar char="•"/>
            </a:pPr>
            <a:r>
              <a:rPr b="0" lang="id-ID" sz="1200">
                <a:solidFill>
                  <a:schemeClr val="dk1"/>
                </a:solidFill>
                <a:latin typeface="Arial"/>
                <a:ea typeface="Arial"/>
                <a:cs typeface="Arial"/>
                <a:sym typeface="Arial"/>
              </a:rPr>
              <a:t>An iron nail is placed in an open test tube. Another iron nail is placed in a test tube filled with 10 ml of water. After one month, the iron nail soaked in water has much more rust than the other nail.</a:t>
            </a:r>
            <a:endParaRPr/>
          </a:p>
          <a:p>
            <a:pPr indent="-228600" lvl="1" marL="685800" rtl="0" algn="l">
              <a:spcBef>
                <a:spcPts val="0"/>
              </a:spcBef>
              <a:spcAft>
                <a:spcPts val="0"/>
              </a:spcAft>
              <a:buClr>
                <a:schemeClr val="dk1"/>
              </a:buClr>
              <a:buSzPts val="1200"/>
              <a:buFont typeface="Arial"/>
              <a:buChar char="•"/>
            </a:pPr>
            <a:r>
              <a:rPr b="0" lang="id-ID" sz="1200">
                <a:solidFill>
                  <a:schemeClr val="dk1"/>
                </a:solidFill>
                <a:latin typeface="Arial"/>
                <a:ea typeface="Arial"/>
                <a:cs typeface="Arial"/>
                <a:sym typeface="Arial"/>
              </a:rPr>
              <a:t>Alcohol on your skin feels cooler than water.</a:t>
            </a:r>
            <a:endParaRPr/>
          </a:p>
        </p:txBody>
      </p:sp>
      <p:sp>
        <p:nvSpPr>
          <p:cNvPr id="304" name="Google Shape;304;p20: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1: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21: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228600" lvl="0" marL="230400" rtl="0" algn="l">
              <a:spcBef>
                <a:spcPts val="0"/>
              </a:spcBef>
              <a:spcAft>
                <a:spcPts val="0"/>
              </a:spcAft>
              <a:buClr>
                <a:schemeClr val="dk1"/>
              </a:buClr>
              <a:buSzPts val="1200"/>
              <a:buFont typeface="Calibri"/>
              <a:buAutoNum type="arabicPeriod"/>
            </a:pPr>
            <a:r>
              <a:rPr b="0" lang="id-ID" sz="1200">
                <a:solidFill>
                  <a:schemeClr val="dk1"/>
                </a:solidFill>
                <a:latin typeface="Arial"/>
                <a:ea typeface="Arial"/>
                <a:cs typeface="Arial"/>
                <a:sym typeface="Arial"/>
              </a:rPr>
              <a:t>Outline the steps for making a hypothesis in the flow chart showing the scientific method.</a:t>
            </a:r>
            <a:endParaRPr/>
          </a:p>
          <a:p>
            <a:pPr indent="-228600" lvl="0" marL="230400" marR="0" rtl="0" algn="l">
              <a:lnSpc>
                <a:spcPct val="100000"/>
              </a:lnSpc>
              <a:spcBef>
                <a:spcPts val="0"/>
              </a:spcBef>
              <a:spcAft>
                <a:spcPts val="0"/>
              </a:spcAft>
              <a:buClr>
                <a:schemeClr val="dk1"/>
              </a:buClr>
              <a:buSzPts val="1200"/>
              <a:buFont typeface="Calibri"/>
              <a:buAutoNum type="arabicPeriod"/>
            </a:pPr>
            <a:r>
              <a:rPr b="0" lang="id-ID" sz="1200">
                <a:solidFill>
                  <a:schemeClr val="dk1"/>
                </a:solidFill>
                <a:latin typeface="Arial"/>
                <a:ea typeface="Arial"/>
                <a:cs typeface="Arial"/>
                <a:sym typeface="Arial"/>
              </a:rPr>
              <a:t>Ask students to make a hypothesis about fine sugar and rock sugar using the scientific method flow chart.</a:t>
            </a:r>
            <a:endParaRPr/>
          </a:p>
          <a:p>
            <a:pPr indent="-152400" lvl="0" marL="230400" rtl="0" algn="l">
              <a:spcBef>
                <a:spcPts val="0"/>
              </a:spcBef>
              <a:spcAft>
                <a:spcPts val="0"/>
              </a:spcAft>
              <a:buClr>
                <a:schemeClr val="dk1"/>
              </a:buClr>
              <a:buSzPts val="1200"/>
              <a:buFont typeface="Calibri"/>
              <a:buNone/>
            </a:pPr>
            <a:r>
              <a:t/>
            </a:r>
            <a:endParaRPr b="0" sz="1200">
              <a:solidFill>
                <a:schemeClr val="dk1"/>
              </a:solidFill>
              <a:latin typeface="Arial"/>
              <a:ea typeface="Arial"/>
              <a:cs typeface="Arial"/>
              <a:sym typeface="Arial"/>
            </a:endParaRPr>
          </a:p>
        </p:txBody>
      </p:sp>
      <p:sp>
        <p:nvSpPr>
          <p:cNvPr id="315" name="Google Shape;315;p21: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2: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22: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200"/>
              <a:buFont typeface="Calibri"/>
              <a:buAutoNum type="arabicPeriod"/>
            </a:pPr>
            <a:r>
              <a:rPr b="0" lang="id-ID" sz="1200">
                <a:solidFill>
                  <a:schemeClr val="dk1"/>
                </a:solidFill>
                <a:latin typeface="Arial"/>
                <a:ea typeface="Arial"/>
                <a:cs typeface="Arial"/>
                <a:sym typeface="Arial"/>
              </a:rPr>
              <a:t>Ask students the questions shown.</a:t>
            </a:r>
            <a:endParaRPr/>
          </a:p>
          <a:p>
            <a:pPr indent="-228600" lvl="0" marL="228600" rtl="0" algn="l">
              <a:spcBef>
                <a:spcPts val="0"/>
              </a:spcBef>
              <a:spcAft>
                <a:spcPts val="0"/>
              </a:spcAft>
              <a:buClr>
                <a:schemeClr val="dk1"/>
              </a:buClr>
              <a:buSzPts val="1200"/>
              <a:buFont typeface="Calibri"/>
              <a:buAutoNum type="arabicPeriod"/>
            </a:pPr>
            <a:r>
              <a:rPr b="0" lang="id-ID" sz="1200">
                <a:solidFill>
                  <a:schemeClr val="dk1"/>
                </a:solidFill>
                <a:latin typeface="Arial"/>
                <a:ea typeface="Arial"/>
                <a:cs typeface="Arial"/>
                <a:sym typeface="Arial"/>
              </a:rPr>
              <a:t>Have students identify the skills involved in planning an investigation.</a:t>
            </a:r>
            <a:endParaRPr/>
          </a:p>
        </p:txBody>
      </p:sp>
      <p:sp>
        <p:nvSpPr>
          <p:cNvPr id="326" name="Google Shape;326;p22: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3: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23: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200"/>
              <a:buFont typeface="Calibri"/>
              <a:buNone/>
            </a:pPr>
            <a:r>
              <a:rPr b="0" lang="id-ID" sz="1200">
                <a:solidFill>
                  <a:schemeClr val="dk1"/>
                </a:solidFill>
                <a:latin typeface="Arial"/>
                <a:ea typeface="Arial"/>
                <a:cs typeface="Arial"/>
                <a:sym typeface="Arial"/>
              </a:rPr>
              <a:t>Go through these five steps in planning an investigation.</a:t>
            </a:r>
            <a:endParaRPr/>
          </a:p>
        </p:txBody>
      </p:sp>
      <p:sp>
        <p:nvSpPr>
          <p:cNvPr id="335" name="Google Shape;335;p23: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4: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p24: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id-ID" sz="1200">
                <a:solidFill>
                  <a:schemeClr val="dk1"/>
                </a:solidFill>
                <a:latin typeface="Arial"/>
                <a:ea typeface="Arial"/>
                <a:cs typeface="Arial"/>
                <a:sym typeface="Arial"/>
              </a:rPr>
              <a:t>Review the key points with students.</a:t>
            </a:r>
            <a:endParaRPr/>
          </a:p>
        </p:txBody>
      </p:sp>
      <p:sp>
        <p:nvSpPr>
          <p:cNvPr id="344" name="Google Shape;344;p24: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5: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25: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Arial"/>
              <a:ea typeface="Arial"/>
              <a:cs typeface="Arial"/>
              <a:sym typeface="Arial"/>
            </a:endParaRPr>
          </a:p>
        </p:txBody>
      </p:sp>
      <p:sp>
        <p:nvSpPr>
          <p:cNvPr id="353" name="Google Shape;353;p25: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6: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26: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id-ID" u="sng"/>
              <a:t>Lesson 3</a:t>
            </a:r>
            <a:r>
              <a:rPr b="0" lang="id-ID" u="sng"/>
              <a:t> (1 period; 40 minutes)</a:t>
            </a:r>
            <a:endParaRPr/>
          </a:p>
          <a:p>
            <a:pPr indent="0" lvl="0" marL="0" rtl="0" algn="l">
              <a:spcBef>
                <a:spcPts val="0"/>
              </a:spcBef>
              <a:spcAft>
                <a:spcPts val="0"/>
              </a:spcAft>
              <a:buClr>
                <a:schemeClr val="dk1"/>
              </a:buClr>
              <a:buSzPts val="1200"/>
              <a:buFont typeface="Calibri"/>
              <a:buNone/>
            </a:pPr>
            <a:r>
              <a:t/>
            </a:r>
            <a:endParaRPr b="0" u="sng"/>
          </a:p>
          <a:p>
            <a:pPr indent="0" lvl="0" marL="0" rtl="0" algn="l">
              <a:spcBef>
                <a:spcPts val="0"/>
              </a:spcBef>
              <a:spcAft>
                <a:spcPts val="0"/>
              </a:spcAft>
              <a:buClr>
                <a:schemeClr val="dk1"/>
              </a:buClr>
              <a:buSzPts val="1200"/>
              <a:buFont typeface="Calibri"/>
              <a:buNone/>
            </a:pPr>
            <a:r>
              <a:rPr b="1" lang="id-ID" u="none"/>
              <a:t>Lesson trigger</a:t>
            </a:r>
            <a:endParaRPr/>
          </a:p>
          <a:p>
            <a:pPr indent="0" lvl="0" marL="0" rtl="0" algn="l">
              <a:spcBef>
                <a:spcPts val="0"/>
              </a:spcBef>
              <a:spcAft>
                <a:spcPts val="0"/>
              </a:spcAft>
              <a:buClr>
                <a:schemeClr val="dk1"/>
              </a:buClr>
              <a:buSzPts val="1200"/>
              <a:buFont typeface="Calibri"/>
              <a:buNone/>
            </a:pPr>
            <a:r>
              <a:rPr lang="id-ID"/>
              <a:t>Ask students to mention some safety precautions when working in the laboratory.</a:t>
            </a:r>
            <a:endParaRPr/>
          </a:p>
        </p:txBody>
      </p:sp>
      <p:sp>
        <p:nvSpPr>
          <p:cNvPr id="361" name="Google Shape;361;p26: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7: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27: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200"/>
              <a:buFont typeface="Calibri"/>
              <a:buAutoNum type="arabicPeriod"/>
            </a:pPr>
            <a:r>
              <a:rPr lang="id-ID"/>
              <a:t>Ask students where science experiments are carried out. </a:t>
            </a:r>
            <a:endParaRPr/>
          </a:p>
          <a:p>
            <a:pPr indent="-228600" lvl="1" marL="685800" rtl="0" algn="l">
              <a:spcBef>
                <a:spcPts val="0"/>
              </a:spcBef>
              <a:spcAft>
                <a:spcPts val="0"/>
              </a:spcAft>
              <a:buClr>
                <a:schemeClr val="dk1"/>
              </a:buClr>
              <a:buSzPts val="1200"/>
              <a:buFont typeface="Arial"/>
              <a:buChar char="•"/>
            </a:pPr>
            <a:r>
              <a:rPr lang="id-ID"/>
              <a:t>Are they carried out only in laboratories?</a:t>
            </a:r>
            <a:endParaRPr/>
          </a:p>
          <a:p>
            <a:pPr indent="0" lvl="0" marL="0" rtl="0" algn="l">
              <a:spcBef>
                <a:spcPts val="0"/>
              </a:spcBef>
              <a:spcAft>
                <a:spcPts val="0"/>
              </a:spcAft>
              <a:buNone/>
            </a:pPr>
            <a:r>
              <a:rPr lang="id-ID"/>
              <a:t>2. Ask students the questions shown to get them thinking about the safety rules to be observed in the laboratory.</a:t>
            </a:r>
            <a:endParaRPr/>
          </a:p>
        </p:txBody>
      </p:sp>
      <p:sp>
        <p:nvSpPr>
          <p:cNvPr id="370" name="Google Shape;370;p27: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8: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p28: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d-ID"/>
              <a:t>Go through these general safety rules with the students.</a:t>
            </a:r>
            <a:endParaRPr/>
          </a:p>
        </p:txBody>
      </p:sp>
      <p:sp>
        <p:nvSpPr>
          <p:cNvPr id="381" name="Google Shape;381;p28: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9: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29: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d-ID"/>
              <a:t>Go through these general safety rules with the students.</a:t>
            </a:r>
            <a:endParaRPr/>
          </a:p>
        </p:txBody>
      </p:sp>
      <p:sp>
        <p:nvSpPr>
          <p:cNvPr id="389" name="Google Shape;389;p29: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3: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id-ID" u="none"/>
              <a:t>Outline the learning outcomes of the chapter.</a:t>
            </a:r>
            <a:endParaRPr/>
          </a:p>
        </p:txBody>
      </p:sp>
      <p:sp>
        <p:nvSpPr>
          <p:cNvPr id="108" name="Google Shape;108;p3: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0: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p30: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200"/>
              <a:buFont typeface="Calibri"/>
              <a:buAutoNum type="arabicPeriod"/>
            </a:pPr>
            <a:r>
              <a:rPr lang="id-ID"/>
              <a:t>Go through these specific safety rules with the students.</a:t>
            </a:r>
            <a:endParaRPr/>
          </a:p>
          <a:p>
            <a:pPr indent="-228600" lvl="0" marL="228600" rtl="0" algn="l">
              <a:spcBef>
                <a:spcPts val="0"/>
              </a:spcBef>
              <a:spcAft>
                <a:spcPts val="0"/>
              </a:spcAft>
              <a:buClr>
                <a:schemeClr val="dk1"/>
              </a:buClr>
              <a:buSzPts val="1200"/>
              <a:buFont typeface="Calibri"/>
              <a:buAutoNum type="arabicPeriod"/>
            </a:pPr>
            <a:r>
              <a:rPr lang="id-ID"/>
              <a:t>Guide students to carry Try It Out on Student Book p. 11.</a:t>
            </a:r>
            <a:endParaRPr/>
          </a:p>
          <a:p>
            <a:pPr indent="-228600" lvl="0" marL="228600" rtl="0" algn="l">
              <a:spcBef>
                <a:spcPts val="0"/>
              </a:spcBef>
              <a:spcAft>
                <a:spcPts val="0"/>
              </a:spcAft>
              <a:buClr>
                <a:schemeClr val="dk1"/>
              </a:buClr>
              <a:buSzPts val="1200"/>
              <a:buFont typeface="Calibri"/>
              <a:buAutoNum type="arabicPeriod"/>
            </a:pPr>
            <a:r>
              <a:rPr lang="id-ID" sz="1200">
                <a:solidFill>
                  <a:schemeClr val="dk1"/>
                </a:solidFill>
                <a:latin typeface="Arial"/>
                <a:ea typeface="Arial"/>
                <a:cs typeface="Arial"/>
                <a:sym typeface="Arial"/>
              </a:rPr>
              <a:t>In small groups, have students identify and discuss the dangers that may be present and what should be done to avoid them.</a:t>
            </a:r>
            <a:endParaRPr/>
          </a:p>
          <a:p>
            <a:pPr indent="-152400" lvl="0" marL="228600" rtl="0" algn="l">
              <a:spcBef>
                <a:spcPts val="0"/>
              </a:spcBef>
              <a:spcAft>
                <a:spcPts val="0"/>
              </a:spcAft>
              <a:buClr>
                <a:schemeClr val="dk1"/>
              </a:buClr>
              <a:buSzPts val="1200"/>
              <a:buFont typeface="Calibri"/>
              <a:buNone/>
            </a:pPr>
            <a:r>
              <a:t/>
            </a:r>
            <a:endParaRPr/>
          </a:p>
        </p:txBody>
      </p:sp>
      <p:sp>
        <p:nvSpPr>
          <p:cNvPr id="397" name="Google Shape;397;p30: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1: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p31: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200"/>
              <a:buFont typeface="Calibri"/>
              <a:buAutoNum type="arabicPeriod"/>
            </a:pPr>
            <a:r>
              <a:rPr lang="id-ID"/>
              <a:t>Highlight to students the importance of labelling hazardous substances.</a:t>
            </a:r>
            <a:endParaRPr/>
          </a:p>
          <a:p>
            <a:pPr indent="-228600" lvl="0" marL="228600" rtl="0" algn="l">
              <a:spcBef>
                <a:spcPts val="0"/>
              </a:spcBef>
              <a:spcAft>
                <a:spcPts val="0"/>
              </a:spcAft>
              <a:buClr>
                <a:schemeClr val="dk1"/>
              </a:buClr>
              <a:buSzPts val="1200"/>
              <a:buFont typeface="Calibri"/>
              <a:buAutoNum type="arabicPeriod"/>
            </a:pPr>
            <a:r>
              <a:rPr lang="id-ID"/>
              <a:t>Ask students to look at the five symbols of hazardous substances. </a:t>
            </a:r>
            <a:endParaRPr/>
          </a:p>
          <a:p>
            <a:pPr indent="-228600" lvl="0" marL="228600" rtl="0" algn="l">
              <a:spcBef>
                <a:spcPts val="0"/>
              </a:spcBef>
              <a:spcAft>
                <a:spcPts val="0"/>
              </a:spcAft>
              <a:buClr>
                <a:schemeClr val="dk1"/>
              </a:buClr>
              <a:buSzPts val="1200"/>
              <a:buFont typeface="Calibri"/>
              <a:buAutoNum type="arabicPeriod"/>
            </a:pPr>
            <a:r>
              <a:rPr lang="id-ID"/>
              <a:t>Discuss their nature and proper ways of handling them.</a:t>
            </a:r>
            <a:endParaRPr/>
          </a:p>
          <a:p>
            <a:pPr indent="-228600" lvl="0" marL="228600" rtl="0" algn="l">
              <a:spcBef>
                <a:spcPts val="0"/>
              </a:spcBef>
              <a:spcAft>
                <a:spcPts val="0"/>
              </a:spcAft>
              <a:buClr>
                <a:schemeClr val="dk1"/>
              </a:buClr>
              <a:buSzPts val="1200"/>
              <a:buFont typeface="Calibri"/>
              <a:buAutoNum type="arabicPeriod"/>
            </a:pPr>
            <a:r>
              <a:rPr lang="id-ID"/>
              <a:t>Go through the common symbols of hazardous substances and the type of substances they represent.</a:t>
            </a:r>
            <a:endParaRPr/>
          </a:p>
          <a:p>
            <a:pPr indent="-228600" lvl="0" marL="228600" marR="0" rtl="0" algn="l">
              <a:lnSpc>
                <a:spcPct val="100000"/>
              </a:lnSpc>
              <a:spcBef>
                <a:spcPts val="0"/>
              </a:spcBef>
              <a:spcAft>
                <a:spcPts val="0"/>
              </a:spcAft>
              <a:buClr>
                <a:schemeClr val="dk1"/>
              </a:buClr>
              <a:buSzPts val="1200"/>
              <a:buFont typeface="Calibri"/>
              <a:buAutoNum type="arabicPeriod"/>
            </a:pPr>
            <a:r>
              <a:rPr b="0" lang="id-ID" u="none"/>
              <a:t>Guide students to carry out Activity 1.1 on Workbook pp. 1-2.</a:t>
            </a:r>
            <a:endParaRPr/>
          </a:p>
          <a:p>
            <a:pPr indent="-152400" lvl="0" marL="22860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d-ID" u="sng"/>
              <a:t>Enrichment for advanced students</a:t>
            </a:r>
            <a:endParaRPr/>
          </a:p>
          <a:p>
            <a:pPr indent="0" lvl="0" marL="0" rtl="0" algn="l">
              <a:spcBef>
                <a:spcPts val="0"/>
              </a:spcBef>
              <a:spcAft>
                <a:spcPts val="0"/>
              </a:spcAft>
              <a:buNone/>
            </a:pPr>
            <a:r>
              <a:rPr lang="id-ID" u="none"/>
              <a:t>Ask students to search for more symbols of hazardous substances on the Internet and the corresponding nature and proper ways of handling these substances.</a:t>
            </a:r>
            <a:endParaRPr/>
          </a:p>
        </p:txBody>
      </p:sp>
      <p:sp>
        <p:nvSpPr>
          <p:cNvPr id="405" name="Google Shape;405;p31: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2: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p32: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id-ID" sz="1200">
                <a:solidFill>
                  <a:schemeClr val="dk1"/>
                </a:solidFill>
                <a:latin typeface="Arial"/>
                <a:ea typeface="Arial"/>
                <a:cs typeface="Arial"/>
                <a:sym typeface="Arial"/>
              </a:rPr>
              <a:t>Review the key points with students.</a:t>
            </a:r>
            <a:endParaRPr/>
          </a:p>
        </p:txBody>
      </p:sp>
      <p:sp>
        <p:nvSpPr>
          <p:cNvPr id="414" name="Google Shape;414;p32: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3: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p33: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d-ID"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423" name="Google Shape;423;p33: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34: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p34: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id-ID" u="sng"/>
              <a:t>Lesson 4</a:t>
            </a:r>
            <a:r>
              <a:rPr b="0" lang="id-ID" u="sng"/>
              <a:t> (2 periods; 80 minutes)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id-ID"/>
              <a:t>Lesson trigger</a:t>
            </a:r>
            <a:endParaRPr/>
          </a:p>
          <a:p>
            <a:pPr indent="0" lvl="0" marL="0" rtl="0" algn="l">
              <a:spcBef>
                <a:spcPts val="0"/>
              </a:spcBef>
              <a:spcAft>
                <a:spcPts val="0"/>
              </a:spcAft>
              <a:buClr>
                <a:schemeClr val="dk1"/>
              </a:buClr>
              <a:buSzPts val="1200"/>
              <a:buFont typeface="Calibri"/>
              <a:buNone/>
            </a:pPr>
            <a:r>
              <a:rPr lang="id-ID"/>
              <a:t>Ask students the questions shown to get them thinking about the different kinds of laboratory apparatus.</a:t>
            </a:r>
            <a:endParaRPr/>
          </a:p>
        </p:txBody>
      </p:sp>
      <p:sp>
        <p:nvSpPr>
          <p:cNvPr id="431" name="Google Shape;431;p34: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35: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p35: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d-ID"/>
              <a:t>1. Go through the names of the apparatus, their sectional diagram and their function.</a:t>
            </a:r>
            <a:endParaRPr/>
          </a:p>
          <a:p>
            <a:pPr indent="0" lvl="0" marL="0" rtl="0" algn="l">
              <a:spcBef>
                <a:spcPts val="0"/>
              </a:spcBef>
              <a:spcAft>
                <a:spcPts val="0"/>
              </a:spcAft>
              <a:buNone/>
            </a:pPr>
            <a:r>
              <a:rPr lang="id-ID"/>
              <a:t>2. Highlight to students the more commonly used apparatus.</a:t>
            </a:r>
            <a:endParaRPr/>
          </a:p>
        </p:txBody>
      </p:sp>
      <p:sp>
        <p:nvSpPr>
          <p:cNvPr id="441" name="Google Shape;441;p35: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36: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p36: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d-ID"/>
              <a:t>1. Go through the names of the apparatus, their sectional diagram and their function.</a:t>
            </a:r>
            <a:endParaRPr/>
          </a:p>
          <a:p>
            <a:pPr indent="0" lvl="0" marL="0" rtl="0" algn="l">
              <a:spcBef>
                <a:spcPts val="0"/>
              </a:spcBef>
              <a:spcAft>
                <a:spcPts val="0"/>
              </a:spcAft>
              <a:buNone/>
            </a:pPr>
            <a:r>
              <a:rPr lang="id-ID"/>
              <a:t>2. Highlight to students the more commonly used apparatus.</a:t>
            </a:r>
            <a:endParaRPr/>
          </a:p>
        </p:txBody>
      </p:sp>
      <p:sp>
        <p:nvSpPr>
          <p:cNvPr id="449" name="Google Shape;449;p36: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37: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p37: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d-ID"/>
              <a:t>1. Go through the names of the apparatus, their sectional diagram and their function.</a:t>
            </a:r>
            <a:endParaRPr/>
          </a:p>
          <a:p>
            <a:pPr indent="0" lvl="0" marL="0" rtl="0" algn="l">
              <a:spcBef>
                <a:spcPts val="0"/>
              </a:spcBef>
              <a:spcAft>
                <a:spcPts val="0"/>
              </a:spcAft>
              <a:buNone/>
            </a:pPr>
            <a:r>
              <a:rPr lang="id-ID"/>
              <a:t>2. Highlight to students the more commonly used apparatus.</a:t>
            </a:r>
            <a:endParaRPr/>
          </a:p>
        </p:txBody>
      </p:sp>
      <p:sp>
        <p:nvSpPr>
          <p:cNvPr id="457" name="Google Shape;457;p37: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8: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p38: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200"/>
              <a:buFont typeface="Calibri"/>
              <a:buAutoNum type="arabicPeriod"/>
            </a:pPr>
            <a:r>
              <a:rPr lang="id-ID"/>
              <a:t>Go through the name of the apparatus, its sectional diagram and its function.</a:t>
            </a:r>
            <a:endParaRPr/>
          </a:p>
          <a:p>
            <a:pPr indent="-228600" lvl="0" marL="228600" marR="0" rtl="0" algn="l">
              <a:lnSpc>
                <a:spcPct val="100000"/>
              </a:lnSpc>
              <a:spcBef>
                <a:spcPts val="0"/>
              </a:spcBef>
              <a:spcAft>
                <a:spcPts val="0"/>
              </a:spcAft>
              <a:buClr>
                <a:schemeClr val="dk1"/>
              </a:buClr>
              <a:buSzPts val="1200"/>
              <a:buFont typeface="Calibri"/>
              <a:buAutoNum type="arabicPeriod"/>
            </a:pPr>
            <a:r>
              <a:rPr b="0" lang="id-ID" u="none"/>
              <a:t>Guide students to carry out Activity 1.2 on Workbook pp. 3-5.</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id-ID"/>
              <a:t>Ask students to identify the laboratory apparatus in Try It Out on Student Book p. 14.</a:t>
            </a:r>
            <a:endParaRPr/>
          </a:p>
          <a:p>
            <a:pPr indent="-228600" lvl="0" marL="228600" marR="0" rtl="0" algn="l">
              <a:lnSpc>
                <a:spcPct val="100000"/>
              </a:lnSpc>
              <a:spcBef>
                <a:spcPts val="0"/>
              </a:spcBef>
              <a:spcAft>
                <a:spcPts val="0"/>
              </a:spcAft>
              <a:buClr>
                <a:schemeClr val="dk1"/>
              </a:buClr>
              <a:buSzPts val="1200"/>
              <a:buFont typeface="Calibri"/>
              <a:buAutoNum type="arabicPeriod"/>
            </a:pPr>
            <a:r>
              <a:rPr b="0" lang="id-ID" u="none"/>
              <a:t>Guide students to carry out Activity 1.3 on Workbook pp. 6-11.</a:t>
            </a:r>
            <a:endParaRPr/>
          </a:p>
        </p:txBody>
      </p:sp>
      <p:sp>
        <p:nvSpPr>
          <p:cNvPr id="465" name="Google Shape;465;p38: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39: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p39: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id-ID" sz="1200">
                <a:solidFill>
                  <a:schemeClr val="dk1"/>
                </a:solidFill>
                <a:latin typeface="Arial"/>
                <a:ea typeface="Arial"/>
                <a:cs typeface="Arial"/>
                <a:sym typeface="Arial"/>
              </a:rPr>
              <a:t>Review the key points with students.</a:t>
            </a:r>
            <a:endParaRPr b="0" u="none"/>
          </a:p>
        </p:txBody>
      </p:sp>
      <p:sp>
        <p:nvSpPr>
          <p:cNvPr id="474" name="Google Shape;474;p39: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4: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d-ID"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117" name="Google Shape;117;p4: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40: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p40: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Arial"/>
              <a:ea typeface="Arial"/>
              <a:cs typeface="Arial"/>
              <a:sym typeface="Arial"/>
            </a:endParaRPr>
          </a:p>
        </p:txBody>
      </p:sp>
      <p:sp>
        <p:nvSpPr>
          <p:cNvPr id="483" name="Google Shape;483;p40: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41: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p41: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1" lang="id-ID" sz="1200" u="sng">
                <a:solidFill>
                  <a:schemeClr val="dk1"/>
                </a:solidFill>
                <a:latin typeface="Arial"/>
                <a:ea typeface="Arial"/>
                <a:cs typeface="Arial"/>
                <a:sym typeface="Arial"/>
              </a:rPr>
              <a:t>Lesson 5</a:t>
            </a:r>
            <a:r>
              <a:rPr b="0" lang="id-ID" sz="1200" u="sng">
                <a:solidFill>
                  <a:schemeClr val="dk1"/>
                </a:solidFill>
                <a:latin typeface="Arial"/>
                <a:ea typeface="Arial"/>
                <a:cs typeface="Arial"/>
                <a:sym typeface="Arial"/>
              </a:rPr>
              <a:t> (1 period; 40 minutes)</a:t>
            </a:r>
            <a:endParaRPr/>
          </a:p>
          <a:p>
            <a:pPr indent="0" lvl="0" marL="0" rtl="0" algn="l">
              <a:spcBef>
                <a:spcPts val="0"/>
              </a:spcBef>
              <a:spcAft>
                <a:spcPts val="0"/>
              </a:spcAft>
              <a:buClr>
                <a:schemeClr val="dk1"/>
              </a:buClr>
              <a:buSzPts val="1200"/>
              <a:buFont typeface="Calibri"/>
              <a:buNone/>
            </a:pPr>
            <a:r>
              <a:t/>
            </a:r>
            <a:endParaRPr b="0" sz="1200" u="sng">
              <a:solidFill>
                <a:schemeClr val="dk1"/>
              </a:solidFill>
              <a:latin typeface="Arial"/>
              <a:ea typeface="Arial"/>
              <a:cs typeface="Arial"/>
              <a:sym typeface="Arial"/>
            </a:endParaRPr>
          </a:p>
          <a:p>
            <a:pPr indent="0" lvl="0" marL="0" rtl="0" algn="l">
              <a:spcBef>
                <a:spcPts val="0"/>
              </a:spcBef>
              <a:spcAft>
                <a:spcPts val="0"/>
              </a:spcAft>
              <a:buClr>
                <a:schemeClr val="dk1"/>
              </a:buClr>
              <a:buSzPts val="1200"/>
              <a:buFont typeface="Calibri"/>
              <a:buNone/>
            </a:pPr>
            <a:r>
              <a:rPr b="1" lang="id-ID" sz="1200" u="none">
                <a:solidFill>
                  <a:schemeClr val="dk1"/>
                </a:solidFill>
                <a:latin typeface="Arial"/>
                <a:ea typeface="Arial"/>
                <a:cs typeface="Arial"/>
                <a:sym typeface="Arial"/>
              </a:rPr>
              <a:t>Lesson trigger</a:t>
            </a:r>
            <a:endParaRPr/>
          </a:p>
          <a:p>
            <a:pPr indent="0" lvl="0" marL="0" rtl="0" algn="l">
              <a:spcBef>
                <a:spcPts val="0"/>
              </a:spcBef>
              <a:spcAft>
                <a:spcPts val="0"/>
              </a:spcAft>
              <a:buClr>
                <a:schemeClr val="dk1"/>
              </a:buClr>
              <a:buSzPts val="1200"/>
              <a:buFont typeface="Calibri"/>
              <a:buNone/>
            </a:pPr>
            <a:r>
              <a:rPr lang="id-ID" sz="1200">
                <a:solidFill>
                  <a:schemeClr val="dk1"/>
                </a:solidFill>
                <a:latin typeface="Arial"/>
                <a:ea typeface="Arial"/>
                <a:cs typeface="Arial"/>
                <a:sym typeface="Arial"/>
              </a:rPr>
              <a:t>Ask students to give examples of how science has helped make life easier for us.</a:t>
            </a:r>
            <a:endParaRPr/>
          </a:p>
        </p:txBody>
      </p:sp>
      <p:sp>
        <p:nvSpPr>
          <p:cNvPr id="491" name="Google Shape;491;p41: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42: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p42: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200"/>
              <a:buFont typeface="Arial"/>
              <a:buAutoNum type="arabicPeriod"/>
            </a:pPr>
            <a:r>
              <a:rPr lang="id-ID"/>
              <a:t>Ask students the questions shown to get them thinking about some benefits and limitations of science and technology.</a:t>
            </a:r>
            <a:endParaRPr/>
          </a:p>
        </p:txBody>
      </p:sp>
      <p:sp>
        <p:nvSpPr>
          <p:cNvPr id="501" name="Google Shape;501;p42: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43: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 name="Google Shape;511;p43: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200"/>
              <a:buFont typeface="Calibri"/>
              <a:buAutoNum type="arabicPeriod"/>
            </a:pPr>
            <a:r>
              <a:rPr lang="id-ID"/>
              <a:t>Guide students to recognise that the application of scientific knowledge has resulted in many inventions and discoveries.</a:t>
            </a:r>
            <a:endParaRPr/>
          </a:p>
          <a:p>
            <a:pPr indent="-228600" lvl="0" marL="228600" rtl="0" algn="l">
              <a:spcBef>
                <a:spcPts val="0"/>
              </a:spcBef>
              <a:spcAft>
                <a:spcPts val="0"/>
              </a:spcAft>
              <a:buClr>
                <a:schemeClr val="dk1"/>
              </a:buClr>
              <a:buSzPts val="1200"/>
              <a:buFont typeface="Calibri"/>
              <a:buAutoNum type="arabicPeriod"/>
            </a:pPr>
            <a:r>
              <a:rPr lang="id-ID"/>
              <a:t>Ask students to name other inventions.</a:t>
            </a:r>
            <a:endParaRPr/>
          </a:p>
          <a:p>
            <a:pPr indent="-228600" lvl="0" marL="228600" rtl="0" algn="l">
              <a:spcBef>
                <a:spcPts val="0"/>
              </a:spcBef>
              <a:spcAft>
                <a:spcPts val="0"/>
              </a:spcAft>
              <a:buClr>
                <a:schemeClr val="dk1"/>
              </a:buClr>
              <a:buSzPts val="1200"/>
              <a:buFont typeface="Calibri"/>
              <a:buAutoNum type="arabicPeriod"/>
            </a:pPr>
            <a:r>
              <a:rPr lang="id-ID" sz="1200">
                <a:solidFill>
                  <a:schemeClr val="dk1"/>
                </a:solidFill>
                <a:latin typeface="Arial"/>
                <a:ea typeface="Arial"/>
                <a:cs typeface="Arial"/>
                <a:sym typeface="Arial"/>
              </a:rPr>
              <a:t>Ask students the following questions below:</a:t>
            </a:r>
            <a:endParaRPr/>
          </a:p>
          <a:p>
            <a:pPr indent="-171450" lvl="1" marL="628650" rtl="0" algn="l">
              <a:spcBef>
                <a:spcPts val="0"/>
              </a:spcBef>
              <a:spcAft>
                <a:spcPts val="0"/>
              </a:spcAft>
              <a:buClr>
                <a:schemeClr val="dk1"/>
              </a:buClr>
              <a:buSzPts val="1200"/>
              <a:buFont typeface="Arial"/>
              <a:buChar char="•"/>
            </a:pPr>
            <a:r>
              <a:rPr lang="id-ID" sz="1200">
                <a:solidFill>
                  <a:schemeClr val="dk1"/>
                </a:solidFill>
                <a:latin typeface="Arial"/>
                <a:ea typeface="Arial"/>
                <a:cs typeface="Arial"/>
                <a:sym typeface="Arial"/>
              </a:rPr>
              <a:t>How do you make use of ICT in your daily life? </a:t>
            </a:r>
            <a:endParaRPr/>
          </a:p>
          <a:p>
            <a:pPr indent="-171450" lvl="1" marL="628650" rtl="0" algn="l">
              <a:spcBef>
                <a:spcPts val="0"/>
              </a:spcBef>
              <a:spcAft>
                <a:spcPts val="0"/>
              </a:spcAft>
              <a:buClr>
                <a:schemeClr val="dk1"/>
              </a:buClr>
              <a:buSzPts val="1200"/>
              <a:buFont typeface="Arial"/>
              <a:buChar char="•"/>
            </a:pPr>
            <a:r>
              <a:rPr lang="id-ID" sz="1200">
                <a:solidFill>
                  <a:schemeClr val="dk1"/>
                </a:solidFill>
                <a:latin typeface="Arial"/>
                <a:ea typeface="Arial"/>
                <a:cs typeface="Arial"/>
                <a:sym typeface="Arial"/>
              </a:rPr>
              <a:t>What other types of technology do you make use of?</a:t>
            </a:r>
            <a:endParaRPr/>
          </a:p>
          <a:p>
            <a:pPr indent="-228600" lvl="0" marL="228600" rtl="0" algn="l">
              <a:spcBef>
                <a:spcPts val="0"/>
              </a:spcBef>
              <a:spcAft>
                <a:spcPts val="0"/>
              </a:spcAft>
              <a:buClr>
                <a:schemeClr val="dk1"/>
              </a:buClr>
              <a:buSzPts val="1200"/>
              <a:buFont typeface="Calibri"/>
              <a:buAutoNum type="arabicPeriod"/>
            </a:pPr>
            <a:r>
              <a:rPr lang="id-ID"/>
              <a:t>In groups of 3-4, ask students to discuss the questions in Think About It on Student Book p. 16.</a:t>
            </a:r>
            <a:endParaRPr/>
          </a:p>
        </p:txBody>
      </p:sp>
      <p:sp>
        <p:nvSpPr>
          <p:cNvPr id="512" name="Google Shape;512;p43: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44: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4" name="Google Shape;524;p44: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200"/>
              <a:buFont typeface="Calibri"/>
              <a:buAutoNum type="arabicPeriod"/>
            </a:pPr>
            <a:r>
              <a:rPr lang="id-ID"/>
              <a:t>Go through the benefits that science and technology have brought to man. </a:t>
            </a:r>
            <a:endParaRPr/>
          </a:p>
          <a:p>
            <a:pPr indent="-228600" lvl="0" marL="228600" rtl="0" algn="l">
              <a:spcBef>
                <a:spcPts val="0"/>
              </a:spcBef>
              <a:spcAft>
                <a:spcPts val="0"/>
              </a:spcAft>
              <a:buClr>
                <a:schemeClr val="dk1"/>
              </a:buClr>
              <a:buSzPts val="1200"/>
              <a:buFont typeface="Calibri"/>
              <a:buAutoNum type="arabicPeriod"/>
            </a:pPr>
            <a:r>
              <a:rPr lang="id-ID"/>
              <a:t>Ask students to give some examples of gene-edited crops that have been created and the purpose they were created for.</a:t>
            </a:r>
            <a:endParaRPr/>
          </a:p>
          <a:p>
            <a:pPr indent="-228600" lvl="0" marL="228600" rtl="0" algn="l">
              <a:spcBef>
                <a:spcPts val="0"/>
              </a:spcBef>
              <a:spcAft>
                <a:spcPts val="0"/>
              </a:spcAft>
              <a:buClr>
                <a:schemeClr val="dk1"/>
              </a:buClr>
              <a:buSzPts val="1200"/>
              <a:buFont typeface="Arial"/>
              <a:buAutoNum type="arabicPeriod"/>
            </a:pPr>
            <a:r>
              <a:rPr lang="id-ID"/>
              <a:t>Go through the benefits that science and technology have brought to man. </a:t>
            </a:r>
            <a:endParaRPr/>
          </a:p>
          <a:p>
            <a:pPr indent="-228600" lvl="0" marL="228600" rtl="0" algn="l">
              <a:spcBef>
                <a:spcPts val="0"/>
              </a:spcBef>
              <a:spcAft>
                <a:spcPts val="0"/>
              </a:spcAft>
              <a:buClr>
                <a:schemeClr val="dk1"/>
              </a:buClr>
              <a:buSzPts val="1200"/>
              <a:buFont typeface="Arial"/>
              <a:buAutoNum type="arabicPeriod"/>
            </a:pPr>
            <a:r>
              <a:rPr lang="id-ID"/>
              <a:t>Ask students to give some examples of the use of food technology. </a:t>
            </a:r>
            <a:endParaRPr/>
          </a:p>
          <a:p>
            <a:pPr indent="-152400" lvl="0" marL="228600" rtl="0" algn="l">
              <a:spcBef>
                <a:spcPts val="0"/>
              </a:spcBef>
              <a:spcAft>
                <a:spcPts val="0"/>
              </a:spcAft>
              <a:buClr>
                <a:schemeClr val="dk1"/>
              </a:buClr>
              <a:buSzPts val="1200"/>
              <a:buFont typeface="Calibri"/>
              <a:buNone/>
            </a:pPr>
            <a:r>
              <a:t/>
            </a:r>
            <a:endParaRPr/>
          </a:p>
        </p:txBody>
      </p:sp>
      <p:sp>
        <p:nvSpPr>
          <p:cNvPr id="525" name="Google Shape;525;p44: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45: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p45: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200"/>
              <a:buFont typeface="Calibri"/>
              <a:buAutoNum type="arabicPeriod"/>
            </a:pPr>
            <a:r>
              <a:rPr lang="id-ID"/>
              <a:t>Go through the benefits that science and technology have brought to man. </a:t>
            </a:r>
            <a:endParaRPr/>
          </a:p>
          <a:p>
            <a:pPr indent="-228600" lvl="0" marL="228600" rtl="0" algn="l">
              <a:spcBef>
                <a:spcPts val="0"/>
              </a:spcBef>
              <a:spcAft>
                <a:spcPts val="0"/>
              </a:spcAft>
              <a:buClr>
                <a:schemeClr val="dk1"/>
              </a:buClr>
              <a:buSzPts val="1200"/>
              <a:buFont typeface="Calibri"/>
              <a:buAutoNum type="arabicPeriod"/>
            </a:pPr>
            <a:r>
              <a:rPr lang="id-ID"/>
              <a:t>Ask students to give some examples of what we have learnt through space exploration.</a:t>
            </a:r>
            <a:endParaRPr/>
          </a:p>
          <a:p>
            <a:pPr indent="-228600" lvl="0" marL="228600" rtl="0" algn="l">
              <a:spcBef>
                <a:spcPts val="0"/>
              </a:spcBef>
              <a:spcAft>
                <a:spcPts val="0"/>
              </a:spcAft>
              <a:buClr>
                <a:schemeClr val="dk1"/>
              </a:buClr>
              <a:buSzPts val="1200"/>
              <a:buFont typeface="Arial"/>
              <a:buAutoNum type="arabicPeriod"/>
            </a:pPr>
            <a:r>
              <a:rPr lang="id-ID"/>
              <a:t>Ask students to give some examples of diseases that used to be incurable but now have a cure due to advancement of medical technology. </a:t>
            </a:r>
            <a:endParaRPr/>
          </a:p>
          <a:p>
            <a:pPr indent="-228600" lvl="0" marL="228600" rtl="0" algn="l">
              <a:spcBef>
                <a:spcPts val="0"/>
              </a:spcBef>
              <a:spcAft>
                <a:spcPts val="0"/>
              </a:spcAft>
              <a:buClr>
                <a:schemeClr val="dk1"/>
              </a:buClr>
              <a:buSzPts val="1200"/>
              <a:buFont typeface="Arial"/>
              <a:buAutoNum type="arabicPeriod"/>
            </a:pPr>
            <a:r>
              <a:rPr lang="id-ID"/>
              <a:t>Ask students to give some examples of how advancements in science have helped make transportation systems better.</a:t>
            </a:r>
            <a:endParaRPr/>
          </a:p>
          <a:p>
            <a:pPr indent="-152400" lvl="0" marL="228600" rtl="0" algn="l">
              <a:spcBef>
                <a:spcPts val="0"/>
              </a:spcBef>
              <a:spcAft>
                <a:spcPts val="0"/>
              </a:spcAft>
              <a:buClr>
                <a:schemeClr val="dk1"/>
              </a:buClr>
              <a:buSzPts val="1200"/>
              <a:buFont typeface="Arial"/>
              <a:buNone/>
            </a:pPr>
            <a:r>
              <a:t/>
            </a:r>
            <a:endParaRPr/>
          </a:p>
          <a:p>
            <a:pPr indent="-152400" lvl="0" marL="228600" rtl="0" algn="l">
              <a:spcBef>
                <a:spcPts val="0"/>
              </a:spcBef>
              <a:spcAft>
                <a:spcPts val="0"/>
              </a:spcAft>
              <a:buClr>
                <a:schemeClr val="dk1"/>
              </a:buClr>
              <a:buSzPts val="1200"/>
              <a:buFont typeface="Calibri"/>
              <a:buNone/>
            </a:pPr>
            <a:r>
              <a:t/>
            </a:r>
            <a:endParaRPr/>
          </a:p>
        </p:txBody>
      </p:sp>
      <p:sp>
        <p:nvSpPr>
          <p:cNvPr id="540" name="Google Shape;540;p45: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46: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p46: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200"/>
              <a:buFont typeface="Calibri"/>
              <a:buAutoNum type="arabicPeriod"/>
            </a:pPr>
            <a:r>
              <a:rPr lang="id-ID"/>
              <a:t>Ask students if they have seen the forms of technology shown on the slide. </a:t>
            </a:r>
            <a:endParaRPr/>
          </a:p>
          <a:p>
            <a:pPr indent="-228600" lvl="0" marL="228600" rtl="0" algn="l">
              <a:spcBef>
                <a:spcPts val="0"/>
              </a:spcBef>
              <a:spcAft>
                <a:spcPts val="0"/>
              </a:spcAft>
              <a:buClr>
                <a:schemeClr val="dk1"/>
              </a:buClr>
              <a:buSzPts val="1200"/>
              <a:buFont typeface="Calibri"/>
              <a:buAutoNum type="arabicPeriod"/>
            </a:pPr>
            <a:r>
              <a:rPr lang="id-ID"/>
              <a:t>Explain that these are some examples of artificial intelligence (AI).</a:t>
            </a:r>
            <a:endParaRPr/>
          </a:p>
          <a:p>
            <a:pPr indent="-228600" lvl="0" marL="228600" rtl="0" algn="l">
              <a:spcBef>
                <a:spcPts val="0"/>
              </a:spcBef>
              <a:spcAft>
                <a:spcPts val="0"/>
              </a:spcAft>
              <a:buClr>
                <a:schemeClr val="dk1"/>
              </a:buClr>
              <a:buSzPts val="1200"/>
              <a:buFont typeface="Calibri"/>
              <a:buAutoNum type="arabicPeriod"/>
            </a:pPr>
            <a:r>
              <a:rPr lang="id-ID"/>
              <a:t>Ask students to give examples of where AI is applied in real life.</a:t>
            </a:r>
            <a:endParaRPr/>
          </a:p>
          <a:p>
            <a:pPr indent="-171450" lvl="1" marL="628650" rtl="0" algn="l">
              <a:spcBef>
                <a:spcPts val="0"/>
              </a:spcBef>
              <a:spcAft>
                <a:spcPts val="0"/>
              </a:spcAft>
              <a:buClr>
                <a:schemeClr val="dk1"/>
              </a:buClr>
              <a:buSzPts val="1200"/>
              <a:buFont typeface="Arial"/>
              <a:buChar char="•"/>
            </a:pPr>
            <a:r>
              <a:rPr lang="id-ID"/>
              <a:t>How do you use AI in your daily life?</a:t>
            </a:r>
            <a:endParaRPr/>
          </a:p>
          <a:p>
            <a:pPr indent="-171450" lvl="1" marL="628650" rtl="0" algn="l">
              <a:spcBef>
                <a:spcPts val="0"/>
              </a:spcBef>
              <a:spcAft>
                <a:spcPts val="0"/>
              </a:spcAft>
              <a:buClr>
                <a:schemeClr val="dk1"/>
              </a:buClr>
              <a:buSzPts val="1200"/>
              <a:buFont typeface="Arial"/>
              <a:buChar char="•"/>
            </a:pPr>
            <a:r>
              <a:rPr lang="id-ID"/>
              <a:t>What do you wish AI could do for you?</a:t>
            </a:r>
            <a:endParaRPr/>
          </a:p>
          <a:p>
            <a:pPr indent="-228600" lvl="0" marL="228600" rtl="0" algn="l">
              <a:spcBef>
                <a:spcPts val="0"/>
              </a:spcBef>
              <a:spcAft>
                <a:spcPts val="0"/>
              </a:spcAft>
              <a:buClr>
                <a:schemeClr val="dk1"/>
              </a:buClr>
              <a:buSzPts val="1200"/>
              <a:buFont typeface="Calibri"/>
              <a:buAutoNum type="arabicPeriod"/>
            </a:pPr>
            <a:r>
              <a:rPr lang="id-ID"/>
              <a:t>Ask students to describe the pictures shown. </a:t>
            </a:r>
            <a:endParaRPr/>
          </a:p>
          <a:p>
            <a:pPr indent="-228600" lvl="0" marL="228600" rtl="0" algn="l">
              <a:spcBef>
                <a:spcPts val="0"/>
              </a:spcBef>
              <a:spcAft>
                <a:spcPts val="0"/>
              </a:spcAft>
              <a:buClr>
                <a:schemeClr val="dk1"/>
              </a:buClr>
              <a:buSzPts val="1200"/>
              <a:buFont typeface="Calibri"/>
              <a:buAutoNum type="arabicPeriod"/>
            </a:pPr>
            <a:r>
              <a:rPr lang="id-ID"/>
              <a:t>Lead them to recognise that although science and technology has brought mankind great benefits, it is also abused and misused.</a:t>
            </a:r>
            <a:endParaRPr/>
          </a:p>
          <a:p>
            <a:pPr indent="-228600" lvl="0" marL="228600" rtl="0" algn="l">
              <a:spcBef>
                <a:spcPts val="0"/>
              </a:spcBef>
              <a:spcAft>
                <a:spcPts val="0"/>
              </a:spcAft>
              <a:buClr>
                <a:schemeClr val="dk1"/>
              </a:buClr>
              <a:buSzPts val="1200"/>
              <a:buFont typeface="Calibri"/>
              <a:buAutoNum type="arabicPeriod"/>
            </a:pPr>
            <a:r>
              <a:rPr lang="id-ID"/>
              <a:t>Ask students to identify other examples of abuse and misuse of science and technology.</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id-ID"/>
              <a:t>Ask students to discuss in small groups the question in Think About It on Student Book p. 18.</a:t>
            </a:r>
            <a:endParaRPr/>
          </a:p>
          <a:p>
            <a:pPr indent="-152400" lvl="0" marL="22860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b="0" lang="id-ID" sz="1200" u="sng">
                <a:solidFill>
                  <a:schemeClr val="dk1"/>
                </a:solidFill>
                <a:latin typeface="Arial"/>
                <a:ea typeface="Arial"/>
                <a:cs typeface="Arial"/>
                <a:sym typeface="Arial"/>
              </a:rPr>
              <a:t>Enrichment for advanced learners</a:t>
            </a:r>
            <a:endParaRPr/>
          </a:p>
          <a:p>
            <a:pPr indent="-228600" lvl="0" marL="228600" rtl="0" algn="l">
              <a:spcBef>
                <a:spcPts val="0"/>
              </a:spcBef>
              <a:spcAft>
                <a:spcPts val="0"/>
              </a:spcAft>
              <a:buClr>
                <a:schemeClr val="dk1"/>
              </a:buClr>
              <a:buSzPts val="1200"/>
              <a:buFont typeface="Calibri"/>
              <a:buAutoNum type="arabicPeriod"/>
            </a:pPr>
            <a:r>
              <a:rPr b="0" lang="id-ID" sz="1200">
                <a:solidFill>
                  <a:schemeClr val="dk1"/>
                </a:solidFill>
                <a:latin typeface="Arial"/>
                <a:ea typeface="Arial"/>
                <a:cs typeface="Arial"/>
                <a:sym typeface="Arial"/>
              </a:rPr>
              <a:t>Discuss with students some methods that the scientific community has put in place to ensure that science and technology is used for the benefit of mankind. </a:t>
            </a:r>
            <a:endParaRPr/>
          </a:p>
          <a:p>
            <a:pPr indent="-228600" lvl="1" marL="685800" rtl="0" algn="l">
              <a:spcBef>
                <a:spcPts val="0"/>
              </a:spcBef>
              <a:spcAft>
                <a:spcPts val="0"/>
              </a:spcAft>
              <a:buClr>
                <a:schemeClr val="dk1"/>
              </a:buClr>
              <a:buSzPts val="1200"/>
              <a:buFont typeface="Arial"/>
              <a:buChar char="•"/>
            </a:pPr>
            <a:r>
              <a:rPr b="0" lang="id-ID" sz="1200">
                <a:solidFill>
                  <a:schemeClr val="dk1"/>
                </a:solidFill>
                <a:latin typeface="Arial"/>
                <a:ea typeface="Arial"/>
                <a:cs typeface="Arial"/>
                <a:sym typeface="Arial"/>
              </a:rPr>
              <a:t>What limitations are there in a real-world situation?</a:t>
            </a:r>
            <a:endParaRPr/>
          </a:p>
          <a:p>
            <a:pPr indent="-228600" lvl="1" marL="685800" rtl="0" algn="l">
              <a:spcBef>
                <a:spcPts val="0"/>
              </a:spcBef>
              <a:spcAft>
                <a:spcPts val="0"/>
              </a:spcAft>
              <a:buClr>
                <a:schemeClr val="dk1"/>
              </a:buClr>
              <a:buSzPts val="1200"/>
              <a:buFont typeface="Arial"/>
              <a:buChar char="•"/>
            </a:pPr>
            <a:r>
              <a:rPr b="0" lang="id-ID" sz="1200">
                <a:solidFill>
                  <a:schemeClr val="dk1"/>
                </a:solidFill>
                <a:latin typeface="Arial"/>
                <a:ea typeface="Arial"/>
                <a:cs typeface="Arial"/>
                <a:sym typeface="Arial"/>
              </a:rPr>
              <a:t>Give some examples of misconduct in the scientific community.</a:t>
            </a:r>
            <a:endParaRPr/>
          </a:p>
        </p:txBody>
      </p:sp>
      <p:sp>
        <p:nvSpPr>
          <p:cNvPr id="558" name="Google Shape;558;p46: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47: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p47: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200"/>
              <a:buFont typeface="Arial"/>
              <a:buAutoNum type="arabicPeriod"/>
            </a:pPr>
            <a:r>
              <a:rPr lang="id-ID"/>
              <a:t>Lead students to recognise the limitations of science and technology.</a:t>
            </a:r>
            <a:endParaRPr/>
          </a:p>
          <a:p>
            <a:pPr indent="-228600" lvl="0" marL="228600" rtl="0" algn="l">
              <a:spcBef>
                <a:spcPts val="0"/>
              </a:spcBef>
              <a:spcAft>
                <a:spcPts val="0"/>
              </a:spcAft>
              <a:buClr>
                <a:schemeClr val="dk1"/>
              </a:buClr>
              <a:buSzPts val="1200"/>
              <a:buFont typeface="Arial"/>
              <a:buAutoNum type="arabicPeriod"/>
            </a:pPr>
            <a:r>
              <a:rPr lang="id-ID"/>
              <a:t>Guide students to recognise that science and technology is a double-edged sword. </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id-ID"/>
              <a:t>Ask students to discuss in pairs the question in Think About It on Student Book p. 19.</a:t>
            </a:r>
            <a:endParaRPr/>
          </a:p>
          <a:p>
            <a:pPr indent="0" lvl="0" marL="0" rtl="0" algn="l">
              <a:spcBef>
                <a:spcPts val="0"/>
              </a:spcBef>
              <a:spcAft>
                <a:spcPts val="0"/>
              </a:spcAft>
              <a:buNone/>
            </a:pPr>
            <a:r>
              <a:t/>
            </a:r>
            <a:endParaRPr/>
          </a:p>
        </p:txBody>
      </p:sp>
      <p:sp>
        <p:nvSpPr>
          <p:cNvPr id="569" name="Google Shape;569;p47: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48: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p48: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id-ID" sz="1200">
                <a:solidFill>
                  <a:schemeClr val="dk1"/>
                </a:solidFill>
                <a:latin typeface="Arial"/>
                <a:ea typeface="Arial"/>
                <a:cs typeface="Arial"/>
                <a:sym typeface="Arial"/>
              </a:rPr>
              <a:t>Review the key points with students.</a:t>
            </a:r>
            <a:endParaRPr/>
          </a:p>
        </p:txBody>
      </p:sp>
      <p:sp>
        <p:nvSpPr>
          <p:cNvPr id="579" name="Google Shape;579;p48: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49: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p49: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id-ID" u="sng"/>
              <a:t>Lesson 6 </a:t>
            </a:r>
            <a:r>
              <a:rPr b="0" lang="id-ID" u="sng"/>
              <a:t>(1 period; 40 minutes)</a:t>
            </a:r>
            <a:endParaRPr/>
          </a:p>
          <a:p>
            <a:pPr indent="0" lvl="0" marL="0" marR="0" rtl="0" algn="l">
              <a:lnSpc>
                <a:spcPct val="100000"/>
              </a:lnSpc>
              <a:spcBef>
                <a:spcPts val="0"/>
              </a:spcBef>
              <a:spcAft>
                <a:spcPts val="0"/>
              </a:spcAft>
              <a:buClr>
                <a:schemeClr val="dk1"/>
              </a:buClr>
              <a:buSzPts val="1200"/>
              <a:buFont typeface="Arial"/>
              <a:buNone/>
            </a:pPr>
            <a:r>
              <a:t/>
            </a:r>
            <a:endParaRPr b="1"/>
          </a:p>
          <a:p>
            <a:pPr indent="0" lvl="0" marL="0" marR="0" rtl="0" algn="l">
              <a:lnSpc>
                <a:spcPct val="100000"/>
              </a:lnSpc>
              <a:spcBef>
                <a:spcPts val="0"/>
              </a:spcBef>
              <a:spcAft>
                <a:spcPts val="0"/>
              </a:spcAft>
              <a:buClr>
                <a:schemeClr val="dk1"/>
              </a:buClr>
              <a:buSzPts val="1200"/>
              <a:buFont typeface="Arial"/>
              <a:buNone/>
            </a:pPr>
            <a:r>
              <a:rPr b="1" lang="id-ID"/>
              <a:t>Reflection</a:t>
            </a:r>
            <a:endParaRPr/>
          </a:p>
          <a:p>
            <a:pPr indent="0" lvl="0" marL="0" marR="0" rtl="0" algn="l">
              <a:lnSpc>
                <a:spcPct val="100000"/>
              </a:lnSpc>
              <a:spcBef>
                <a:spcPts val="0"/>
              </a:spcBef>
              <a:spcAft>
                <a:spcPts val="0"/>
              </a:spcAft>
              <a:buClr>
                <a:schemeClr val="dk1"/>
              </a:buClr>
              <a:buSzPts val="1200"/>
              <a:buFont typeface="Arial"/>
              <a:buNone/>
            </a:pPr>
            <a:r>
              <a:rPr lang="id-ID"/>
              <a:t>Have students complete the table in Reflection on Workbook p. 12. Ask them to revise the Student Book sections that they do not know well.</a:t>
            </a:r>
            <a:endParaRPr/>
          </a:p>
          <a:p>
            <a:pPr indent="0" lvl="0" marL="0" marR="0" rtl="0" algn="l">
              <a:lnSpc>
                <a:spcPct val="100000"/>
              </a:lnSpc>
              <a:spcBef>
                <a:spcPts val="0"/>
              </a:spcBef>
              <a:spcAft>
                <a:spcPts val="0"/>
              </a:spcAft>
              <a:buClr>
                <a:schemeClr val="dk1"/>
              </a:buClr>
              <a:buSzPts val="1200"/>
              <a:buFont typeface="Arial"/>
              <a:buNone/>
            </a:pPr>
            <a:r>
              <a:t/>
            </a:r>
            <a:endParaRPr b="1"/>
          </a:p>
          <a:p>
            <a:pPr indent="0" lvl="0" marL="0" marR="0" rtl="0" algn="l">
              <a:lnSpc>
                <a:spcPct val="100000"/>
              </a:lnSpc>
              <a:spcBef>
                <a:spcPts val="0"/>
              </a:spcBef>
              <a:spcAft>
                <a:spcPts val="0"/>
              </a:spcAft>
              <a:buClr>
                <a:schemeClr val="dk1"/>
              </a:buClr>
              <a:buSzPts val="1200"/>
              <a:buFont typeface="Arial"/>
              <a:buNone/>
            </a:pPr>
            <a:r>
              <a:rPr b="1" lang="id-ID"/>
              <a:t>Formative assessment</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id-ID"/>
              <a:t>Go through Review Questions on Student Book pp. 20 to test students’ understanding .</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id-ID"/>
              <a:t>Ask students to complete Revision Worksheet 1 on Workbook pp. 13–15.</a:t>
            </a:r>
            <a:endParaRPr/>
          </a:p>
          <a:p>
            <a:pPr indent="-152400" lvl="0" marL="228600" marR="0" rtl="0" algn="l">
              <a:lnSpc>
                <a:spcPct val="100000"/>
              </a:lnSpc>
              <a:spcBef>
                <a:spcPts val="0"/>
              </a:spcBef>
              <a:spcAft>
                <a:spcPts val="0"/>
              </a:spcAft>
              <a:buClr>
                <a:schemeClr val="dk1"/>
              </a:buClr>
              <a:buSzPts val="1200"/>
              <a:buFont typeface="Arial"/>
              <a:buNone/>
            </a:pPr>
            <a:r>
              <a:t/>
            </a:r>
            <a:endParaRPr/>
          </a:p>
          <a:p>
            <a:pPr indent="0" lvl="0" marL="0" marR="0" rtl="0" algn="l">
              <a:lnSpc>
                <a:spcPct val="100000"/>
              </a:lnSpc>
              <a:spcBef>
                <a:spcPts val="0"/>
              </a:spcBef>
              <a:spcAft>
                <a:spcPts val="0"/>
              </a:spcAft>
              <a:buClr>
                <a:schemeClr val="dk1"/>
              </a:buClr>
              <a:buSzPts val="1200"/>
              <a:buFont typeface="Arial"/>
              <a:buNone/>
            </a:pPr>
            <a:r>
              <a:rPr b="1" lang="id-ID"/>
              <a:t>Extension</a:t>
            </a:r>
            <a:endParaRPr/>
          </a:p>
          <a:p>
            <a:pPr indent="0" lvl="0" marL="0" marR="0" rtl="0" algn="l">
              <a:lnSpc>
                <a:spcPct val="100000"/>
              </a:lnSpc>
              <a:spcBef>
                <a:spcPts val="0"/>
              </a:spcBef>
              <a:spcAft>
                <a:spcPts val="0"/>
              </a:spcAft>
              <a:buClr>
                <a:schemeClr val="dk1"/>
              </a:buClr>
              <a:buSzPts val="1200"/>
              <a:buFont typeface="Arial"/>
              <a:buNone/>
            </a:pPr>
            <a:r>
              <a:rPr lang="id-ID"/>
              <a:t>Have students attempt the questions in Think-tank on Student Book p. 21. Go through the answers with the class.</a:t>
            </a:r>
            <a:endParaRPr/>
          </a:p>
          <a:p>
            <a:pPr indent="-152400" lvl="0" marL="228600" marR="0" rtl="0" algn="l">
              <a:lnSpc>
                <a:spcPct val="100000"/>
              </a:lnSpc>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t/>
            </a:r>
            <a:endParaRPr/>
          </a:p>
        </p:txBody>
      </p:sp>
      <p:sp>
        <p:nvSpPr>
          <p:cNvPr id="588" name="Google Shape;588;p49: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5: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d-ID"/>
              <a:t>Ask students the questions shown to get them thinking about the importance of science in our daily lives.</a:t>
            </a:r>
            <a:endParaRPr/>
          </a:p>
        </p:txBody>
      </p:sp>
      <p:sp>
        <p:nvSpPr>
          <p:cNvPr id="125" name="Google Shape;125;p5: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50:notes"/>
          <p:cNvSpPr txBox="1"/>
          <p:nvPr>
            <p:ph idx="1" type="body"/>
          </p:nvPr>
        </p:nvSpPr>
        <p:spPr>
          <a:xfrm>
            <a:off x="671513" y="4767264"/>
            <a:ext cx="5375275" cy="39004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50: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51:notes"/>
          <p:cNvSpPr txBox="1"/>
          <p:nvPr>
            <p:ph idx="1" type="body"/>
          </p:nvPr>
        </p:nvSpPr>
        <p:spPr>
          <a:xfrm>
            <a:off x="671513" y="4767264"/>
            <a:ext cx="5375275" cy="39004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p51: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6: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200"/>
              <a:buFont typeface="Calibri"/>
              <a:buAutoNum type="arabicPeriod"/>
            </a:pPr>
            <a:r>
              <a:rPr lang="id-ID"/>
              <a:t>Discuss with students some branches of science and what each branch focuses on. </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id-ID"/>
              <a:t>Explain to students why the different branches of sciences affect everyone.</a:t>
            </a:r>
            <a:endParaRPr/>
          </a:p>
        </p:txBody>
      </p:sp>
      <p:sp>
        <p:nvSpPr>
          <p:cNvPr id="136" name="Google Shape;136;p6: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7: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7: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7: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8: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8: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200"/>
              <a:buFont typeface="Calibri"/>
              <a:buAutoNum type="arabicPeriod"/>
            </a:pPr>
            <a:r>
              <a:rPr lang="id-ID"/>
              <a:t>Ask students to look at the things or events around them and see if they understand the science behind them.</a:t>
            </a:r>
            <a:endParaRPr/>
          </a:p>
          <a:p>
            <a:pPr indent="-228600" lvl="0" marL="228600" rtl="0" algn="l">
              <a:spcBef>
                <a:spcPts val="0"/>
              </a:spcBef>
              <a:spcAft>
                <a:spcPts val="0"/>
              </a:spcAft>
              <a:buClr>
                <a:schemeClr val="dk1"/>
              </a:buClr>
              <a:buSzPts val="1200"/>
              <a:buFont typeface="Calibri"/>
              <a:buAutoNum type="arabicPeriod"/>
            </a:pPr>
            <a:r>
              <a:rPr lang="id-ID"/>
              <a:t>Ask students to state the importance of science.</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id-ID"/>
              <a:t>In pairs, ask students to share their answers in Think About It on Student Book p. 2.</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id-ID"/>
              <a:t>Ask students what they know about the scientists shown and what these scientists have contributed to science. </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id-ID"/>
              <a:t>Ask students to search the Internet to match the contributions that the scientists have made in Try It Out on Student Book p. 3.</a:t>
            </a:r>
            <a:endParaRPr/>
          </a:p>
          <a:p>
            <a:pPr indent="-152400" lvl="0" marL="228600" rtl="0" algn="l">
              <a:spcBef>
                <a:spcPts val="0"/>
              </a:spcBef>
              <a:spcAft>
                <a:spcPts val="0"/>
              </a:spcAft>
              <a:buClr>
                <a:schemeClr val="dk1"/>
              </a:buClr>
              <a:buSzPts val="1200"/>
              <a:buFont typeface="Calibri"/>
              <a:buNone/>
            </a:pPr>
            <a:r>
              <a:t/>
            </a:r>
            <a:endParaRPr/>
          </a:p>
          <a:p>
            <a:pPr indent="-152400" lvl="1" marL="685800" rtl="0" algn="l">
              <a:spcBef>
                <a:spcPts val="0"/>
              </a:spcBef>
              <a:spcAft>
                <a:spcPts val="0"/>
              </a:spcAft>
              <a:buClr>
                <a:schemeClr val="dk1"/>
              </a:buClr>
              <a:buSzPts val="1200"/>
              <a:buFont typeface="Calibri"/>
              <a:buNone/>
            </a:pPr>
            <a:r>
              <a:t/>
            </a:r>
            <a:endParaRPr/>
          </a:p>
          <a:p>
            <a:pPr indent="-152400" lvl="0" marL="228600" rtl="0" algn="l">
              <a:spcBef>
                <a:spcPts val="0"/>
              </a:spcBef>
              <a:spcAft>
                <a:spcPts val="0"/>
              </a:spcAft>
              <a:buClr>
                <a:schemeClr val="dk1"/>
              </a:buClr>
              <a:buSzPts val="1200"/>
              <a:buFont typeface="Calibri"/>
              <a:buNone/>
            </a:pPr>
            <a:r>
              <a:t/>
            </a:r>
            <a:endParaRPr/>
          </a:p>
        </p:txBody>
      </p:sp>
      <p:sp>
        <p:nvSpPr>
          <p:cNvPr id="180" name="Google Shape;180;p8: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9:notes"/>
          <p:cNvSpPr/>
          <p:nvPr>
            <p:ph idx="2" type="sldImg"/>
          </p:nvPr>
        </p:nvSpPr>
        <p:spPr>
          <a:xfrm>
            <a:off x="1130300" y="1238250"/>
            <a:ext cx="4457700" cy="33432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9:notes"/>
          <p:cNvSpPr txBox="1"/>
          <p:nvPr>
            <p:ph idx="1" type="body"/>
          </p:nvPr>
        </p:nvSpPr>
        <p:spPr>
          <a:xfrm>
            <a:off x="671513" y="4767264"/>
            <a:ext cx="5375275" cy="39004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id-ID"/>
              <a:t>Review the key points with students.</a:t>
            </a:r>
            <a:endParaRPr/>
          </a:p>
          <a:p>
            <a:pPr indent="0" lvl="0" marL="0" rtl="0" algn="l">
              <a:spcBef>
                <a:spcPts val="0"/>
              </a:spcBef>
              <a:spcAft>
                <a:spcPts val="0"/>
              </a:spcAft>
              <a:buNone/>
            </a:pPr>
            <a:r>
              <a:t/>
            </a:r>
            <a:endParaRPr/>
          </a:p>
        </p:txBody>
      </p:sp>
      <p:sp>
        <p:nvSpPr>
          <p:cNvPr id="193" name="Google Shape;193;p9:notes"/>
          <p:cNvSpPr txBox="1"/>
          <p:nvPr>
            <p:ph idx="12" type="sldNum"/>
          </p:nvPr>
        </p:nvSpPr>
        <p:spPr>
          <a:xfrm>
            <a:off x="3805239" y="9409117"/>
            <a:ext cx="2911475" cy="4968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53"/>
          <p:cNvSpPr txBox="1"/>
          <p:nvPr>
            <p:ph type="ctrTitle"/>
          </p:nvPr>
        </p:nvSpPr>
        <p:spPr>
          <a:xfrm>
            <a:off x="3345249" y="1958975"/>
            <a:ext cx="5042148"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3"/>
          <p:cNvSpPr txBox="1"/>
          <p:nvPr>
            <p:ph idx="1" type="subTitle"/>
          </p:nvPr>
        </p:nvSpPr>
        <p:spPr>
          <a:xfrm>
            <a:off x="3770376" y="3717032"/>
            <a:ext cx="4498848" cy="576064"/>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Clr>
                <a:srgbClr val="888888"/>
              </a:buClr>
              <a:buSzPts val="2000"/>
              <a:buNone/>
              <a:defRPr sz="2000">
                <a:solidFill>
                  <a:srgbClr val="888888"/>
                </a:solidFill>
              </a:defRPr>
            </a:lvl1pPr>
            <a:lvl2pPr lvl="1" algn="ctr">
              <a:spcBef>
                <a:spcPts val="480"/>
              </a:spcBef>
              <a:spcAft>
                <a:spcPts val="0"/>
              </a:spcAft>
              <a:buClr>
                <a:srgbClr val="888888"/>
              </a:buClr>
              <a:buSzPts val="2400"/>
              <a:buNone/>
              <a:defRPr>
                <a:solidFill>
                  <a:srgbClr val="888888"/>
                </a:solidFill>
              </a:defRPr>
            </a:lvl2pPr>
            <a:lvl3pPr lvl="2" algn="ctr">
              <a:spcBef>
                <a:spcPts val="400"/>
              </a:spcBef>
              <a:spcAft>
                <a:spcPts val="0"/>
              </a:spcAft>
              <a:buClr>
                <a:srgbClr val="888888"/>
              </a:buClr>
              <a:buSzPts val="20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0" name="Google Shape;20;p53"/>
          <p:cNvSpPr txBox="1"/>
          <p:nvPr>
            <p:ph idx="12" type="sldNum"/>
          </p:nvPr>
        </p:nvSpPr>
        <p:spPr>
          <a:xfrm>
            <a:off x="8558426" y="6558047"/>
            <a:ext cx="504800" cy="299953"/>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d-ID"/>
              <a:t>‹#›</a:t>
            </a:fld>
            <a:endParaRPr/>
          </a:p>
        </p:txBody>
      </p:sp>
      <p:pic>
        <p:nvPicPr>
          <p:cNvPr descr="MCE powerpoint branding-03.png" id="21" name="Google Shape;21;p53"/>
          <p:cNvPicPr preferRelativeResize="0"/>
          <p:nvPr/>
        </p:nvPicPr>
        <p:blipFill rotWithShape="1">
          <a:blip r:embed="rId2">
            <a:alphaModFix/>
          </a:blip>
          <a:srcRect b="0" l="0" r="0" t="0"/>
          <a:stretch/>
        </p:blipFill>
        <p:spPr>
          <a:xfrm>
            <a:off x="323528" y="620688"/>
            <a:ext cx="2987824" cy="5941675"/>
          </a:xfrm>
          <a:prstGeom prst="rect">
            <a:avLst/>
          </a:prstGeom>
          <a:noFill/>
          <a:ln>
            <a:noFill/>
          </a:ln>
        </p:spPr>
      </p:pic>
      <p:sp>
        <p:nvSpPr>
          <p:cNvPr id="22" name="Google Shape;22;p53"/>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sz="11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 name="Shape 73"/>
        <p:cNvGrpSpPr/>
        <p:nvPr/>
      </p:nvGrpSpPr>
      <p:grpSpPr>
        <a:xfrm>
          <a:off x="0" y="0"/>
          <a:ext cx="0" cy="0"/>
          <a:chOff x="0" y="0"/>
          <a:chExt cx="0" cy="0"/>
        </a:xfrm>
      </p:grpSpPr>
      <p:sp>
        <p:nvSpPr>
          <p:cNvPr id="74" name="Google Shape;74;p6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63"/>
          <p:cNvSpPr/>
          <p:nvPr>
            <p:ph idx="2" type="pic"/>
          </p:nvPr>
        </p:nvSpPr>
        <p:spPr>
          <a:xfrm>
            <a:off x="1792288" y="612775"/>
            <a:ext cx="5486400" cy="4114800"/>
          </a:xfrm>
          <a:prstGeom prst="rect">
            <a:avLst/>
          </a:prstGeom>
          <a:noFill/>
          <a:ln>
            <a:noFill/>
          </a:ln>
        </p:spPr>
      </p:sp>
      <p:sp>
        <p:nvSpPr>
          <p:cNvPr id="76" name="Google Shape;76;p6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7" name="Google Shape;77;p63"/>
          <p:cNvSpPr txBox="1"/>
          <p:nvPr>
            <p:ph idx="12" type="sldNum"/>
          </p:nvPr>
        </p:nvSpPr>
        <p:spPr>
          <a:xfrm>
            <a:off x="8458200" y="6562233"/>
            <a:ext cx="590550" cy="29626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d-ID"/>
              <a:t>‹#›</a:t>
            </a:fld>
            <a:endParaRPr/>
          </a:p>
        </p:txBody>
      </p:sp>
      <p:sp>
        <p:nvSpPr>
          <p:cNvPr id="78" name="Google Shape;78;p63"/>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sz="11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64"/>
          <p:cNvSpPr txBox="1"/>
          <p:nvPr>
            <p:ph type="title"/>
          </p:nvPr>
        </p:nvSpPr>
        <p:spPr>
          <a:xfrm>
            <a:off x="457200" y="931863"/>
            <a:ext cx="8229600" cy="5524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6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64"/>
          <p:cNvSpPr txBox="1"/>
          <p:nvPr>
            <p:ph idx="12" type="sldNum"/>
          </p:nvPr>
        </p:nvSpPr>
        <p:spPr>
          <a:xfrm>
            <a:off x="8458200" y="6562233"/>
            <a:ext cx="590550" cy="29626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d-ID"/>
              <a:t>‹#›</a:t>
            </a:fld>
            <a:endParaRPr/>
          </a:p>
        </p:txBody>
      </p:sp>
      <p:sp>
        <p:nvSpPr>
          <p:cNvPr id="83" name="Google Shape;83;p64"/>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11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6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6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65"/>
          <p:cNvSpPr txBox="1"/>
          <p:nvPr>
            <p:ph idx="12" type="sldNum"/>
          </p:nvPr>
        </p:nvSpPr>
        <p:spPr>
          <a:xfrm>
            <a:off x="8458200" y="6562233"/>
            <a:ext cx="590550" cy="29626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d-ID"/>
              <a:t>‹#›</a:t>
            </a:fld>
            <a:endParaRPr/>
          </a:p>
        </p:txBody>
      </p:sp>
      <p:sp>
        <p:nvSpPr>
          <p:cNvPr id="88" name="Google Shape;88;p65"/>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sz="11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57"/>
          <p:cNvSpPr txBox="1"/>
          <p:nvPr>
            <p:ph type="title"/>
          </p:nvPr>
        </p:nvSpPr>
        <p:spPr>
          <a:xfrm>
            <a:off x="457200" y="931863"/>
            <a:ext cx="8229600" cy="5524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 name="Google Shape;26;p57"/>
          <p:cNvSpPr txBox="1"/>
          <p:nvPr>
            <p:ph idx="12" type="sldNum"/>
          </p:nvPr>
        </p:nvSpPr>
        <p:spPr>
          <a:xfrm>
            <a:off x="8458200" y="6562233"/>
            <a:ext cx="590550" cy="29626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d-ID"/>
              <a:t>‹#›</a:t>
            </a:fld>
            <a:endParaRPr/>
          </a:p>
        </p:txBody>
      </p:sp>
      <p:sp>
        <p:nvSpPr>
          <p:cNvPr id="27" name="Google Shape;27;p57"/>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sz="11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6" name="Shape 36"/>
        <p:cNvGrpSpPr/>
        <p:nvPr/>
      </p:nvGrpSpPr>
      <p:grpSpPr>
        <a:xfrm>
          <a:off x="0" y="0"/>
          <a:ext cx="0" cy="0"/>
          <a:chOff x="0" y="0"/>
          <a:chExt cx="0" cy="0"/>
        </a:xfrm>
      </p:grpSpPr>
      <p:sp>
        <p:nvSpPr>
          <p:cNvPr id="37" name="Google Shape;37;p55"/>
          <p:cNvSpPr txBox="1"/>
          <p:nvPr>
            <p:ph type="title"/>
          </p:nvPr>
        </p:nvSpPr>
        <p:spPr>
          <a:xfrm>
            <a:off x="457200" y="931863"/>
            <a:ext cx="8229600" cy="5524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 name="Google Shape;39;p55"/>
          <p:cNvSpPr txBox="1"/>
          <p:nvPr>
            <p:ph idx="12" type="sldNum"/>
          </p:nvPr>
        </p:nvSpPr>
        <p:spPr>
          <a:xfrm>
            <a:off x="8458200" y="6562233"/>
            <a:ext cx="590550" cy="29626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d-ID"/>
              <a:t>‹#›</a:t>
            </a:fld>
            <a:endParaRPr/>
          </a:p>
        </p:txBody>
      </p:sp>
      <p:sp>
        <p:nvSpPr>
          <p:cNvPr id="40" name="Google Shape;40;p55"/>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sz="11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 name="Shape 41"/>
        <p:cNvGrpSpPr/>
        <p:nvPr/>
      </p:nvGrpSpPr>
      <p:grpSpPr>
        <a:xfrm>
          <a:off x="0" y="0"/>
          <a:ext cx="0" cy="0"/>
          <a:chOff x="0" y="0"/>
          <a:chExt cx="0" cy="0"/>
        </a:xfrm>
      </p:grpSpPr>
      <p:sp>
        <p:nvSpPr>
          <p:cNvPr id="42" name="Google Shape;42;p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4" name="Google Shape;44;p56"/>
          <p:cNvSpPr txBox="1"/>
          <p:nvPr>
            <p:ph idx="12" type="sldNum"/>
          </p:nvPr>
        </p:nvSpPr>
        <p:spPr>
          <a:xfrm>
            <a:off x="8458200" y="6562233"/>
            <a:ext cx="590550" cy="29626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d-ID"/>
              <a:t>‹#›</a:t>
            </a:fld>
            <a:endParaRPr/>
          </a:p>
        </p:txBody>
      </p:sp>
      <p:sp>
        <p:nvSpPr>
          <p:cNvPr id="45" name="Google Shape;45;p56"/>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sz="11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6" name="Shape 46"/>
        <p:cNvGrpSpPr/>
        <p:nvPr/>
      </p:nvGrpSpPr>
      <p:grpSpPr>
        <a:xfrm>
          <a:off x="0" y="0"/>
          <a:ext cx="0" cy="0"/>
          <a:chOff x="0" y="0"/>
          <a:chExt cx="0" cy="0"/>
        </a:xfrm>
      </p:grpSpPr>
      <p:sp>
        <p:nvSpPr>
          <p:cNvPr id="47" name="Google Shape;47;p58"/>
          <p:cNvSpPr txBox="1"/>
          <p:nvPr>
            <p:ph type="title"/>
          </p:nvPr>
        </p:nvSpPr>
        <p:spPr>
          <a:xfrm>
            <a:off x="457200" y="931863"/>
            <a:ext cx="8229600" cy="5524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 name="Google Shape;49;p5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0" name="Google Shape;50;p58"/>
          <p:cNvSpPr txBox="1"/>
          <p:nvPr>
            <p:ph idx="12" type="sldNum"/>
          </p:nvPr>
        </p:nvSpPr>
        <p:spPr>
          <a:xfrm>
            <a:off x="8458200" y="6562233"/>
            <a:ext cx="590550" cy="29626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d-ID"/>
              <a:t>‹#›</a:t>
            </a:fld>
            <a:endParaRPr/>
          </a:p>
        </p:txBody>
      </p:sp>
      <p:sp>
        <p:nvSpPr>
          <p:cNvPr id="51" name="Google Shape;51;p58"/>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sz="11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 name="Shape 52"/>
        <p:cNvGrpSpPr/>
        <p:nvPr/>
      </p:nvGrpSpPr>
      <p:grpSpPr>
        <a:xfrm>
          <a:off x="0" y="0"/>
          <a:ext cx="0" cy="0"/>
          <a:chOff x="0" y="0"/>
          <a:chExt cx="0" cy="0"/>
        </a:xfrm>
      </p:grpSpPr>
      <p:sp>
        <p:nvSpPr>
          <p:cNvPr id="53" name="Google Shape;53;p59"/>
          <p:cNvSpPr txBox="1"/>
          <p:nvPr>
            <p:ph type="title"/>
          </p:nvPr>
        </p:nvSpPr>
        <p:spPr>
          <a:xfrm>
            <a:off x="457200" y="931863"/>
            <a:ext cx="8229600" cy="5524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5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5" name="Google Shape;55;p5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6" name="Google Shape;56;p5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7" name="Google Shape;57;p5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8" name="Google Shape;58;p59"/>
          <p:cNvSpPr txBox="1"/>
          <p:nvPr>
            <p:ph idx="12" type="sldNum"/>
          </p:nvPr>
        </p:nvSpPr>
        <p:spPr>
          <a:xfrm>
            <a:off x="8458200" y="6562233"/>
            <a:ext cx="590550" cy="29626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d-ID"/>
              <a:t>‹#›</a:t>
            </a:fld>
            <a:endParaRPr/>
          </a:p>
        </p:txBody>
      </p:sp>
      <p:sp>
        <p:nvSpPr>
          <p:cNvPr id="59" name="Google Shape;59;p59"/>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sz="11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60"/>
          <p:cNvSpPr txBox="1"/>
          <p:nvPr>
            <p:ph type="title"/>
          </p:nvPr>
        </p:nvSpPr>
        <p:spPr>
          <a:xfrm>
            <a:off x="457200" y="931863"/>
            <a:ext cx="8229600" cy="5524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60"/>
          <p:cNvSpPr txBox="1"/>
          <p:nvPr>
            <p:ph idx="12" type="sldNum"/>
          </p:nvPr>
        </p:nvSpPr>
        <p:spPr>
          <a:xfrm>
            <a:off x="8458200" y="6562233"/>
            <a:ext cx="590550" cy="29626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d-ID"/>
              <a:t>‹#›</a:t>
            </a:fld>
            <a:endParaRPr/>
          </a:p>
        </p:txBody>
      </p:sp>
      <p:sp>
        <p:nvSpPr>
          <p:cNvPr id="63" name="Google Shape;63;p60"/>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sz="11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61"/>
          <p:cNvSpPr txBox="1"/>
          <p:nvPr>
            <p:ph idx="12" type="sldNum"/>
          </p:nvPr>
        </p:nvSpPr>
        <p:spPr>
          <a:xfrm>
            <a:off x="8458200" y="6562233"/>
            <a:ext cx="590550" cy="29626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d-ID"/>
              <a:t>‹#›</a:t>
            </a:fld>
            <a:endParaRPr/>
          </a:p>
        </p:txBody>
      </p:sp>
      <p:sp>
        <p:nvSpPr>
          <p:cNvPr id="66" name="Google Shape;66;p61"/>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sz="11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7" name="Shape 67"/>
        <p:cNvGrpSpPr/>
        <p:nvPr/>
      </p:nvGrpSpPr>
      <p:grpSpPr>
        <a:xfrm>
          <a:off x="0" y="0"/>
          <a:ext cx="0" cy="0"/>
          <a:chOff x="0" y="0"/>
          <a:chExt cx="0" cy="0"/>
        </a:xfrm>
      </p:grpSpPr>
      <p:sp>
        <p:nvSpPr>
          <p:cNvPr id="68" name="Google Shape;68;p6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6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70" name="Google Shape;70;p6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1" name="Google Shape;71;p62"/>
          <p:cNvSpPr txBox="1"/>
          <p:nvPr>
            <p:ph idx="12" type="sldNum"/>
          </p:nvPr>
        </p:nvSpPr>
        <p:spPr>
          <a:xfrm>
            <a:off x="8458200" y="6562233"/>
            <a:ext cx="590550" cy="29626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d-ID"/>
              <a:t>‹#›</a:t>
            </a:fld>
            <a:endParaRPr/>
          </a:p>
        </p:txBody>
      </p:sp>
      <p:sp>
        <p:nvSpPr>
          <p:cNvPr id="72" name="Google Shape;72;p62"/>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sz="11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1.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2"/>
          <p:cNvSpPr txBox="1"/>
          <p:nvPr>
            <p:ph type="title"/>
          </p:nvPr>
        </p:nvSpPr>
        <p:spPr>
          <a:xfrm>
            <a:off x="457200" y="931863"/>
            <a:ext cx="8229600" cy="5524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000" u="none" cap="none" strike="noStrike">
                <a:solidFill>
                  <a:srgbClr val="FF3300"/>
                </a:solidFill>
                <a:latin typeface="Arial"/>
                <a:ea typeface="Arial"/>
                <a:cs typeface="Arial"/>
                <a:sym typeface="Arial"/>
              </a:defRPr>
            </a:lvl1pPr>
            <a:lvl2pPr lvl="1" marR="0" rtl="0" algn="l">
              <a:spcBef>
                <a:spcPts val="0"/>
              </a:spcBef>
              <a:spcAft>
                <a:spcPts val="0"/>
              </a:spcAft>
              <a:buSzPts val="1400"/>
              <a:buNone/>
              <a:defRPr b="1" i="0" sz="3000" u="none" cap="none" strike="noStrike">
                <a:solidFill>
                  <a:srgbClr val="FF3300"/>
                </a:solidFill>
                <a:latin typeface="Arial"/>
                <a:ea typeface="Arial"/>
                <a:cs typeface="Arial"/>
                <a:sym typeface="Arial"/>
              </a:defRPr>
            </a:lvl2pPr>
            <a:lvl3pPr lvl="2" marR="0" rtl="0" algn="l">
              <a:spcBef>
                <a:spcPts val="0"/>
              </a:spcBef>
              <a:spcAft>
                <a:spcPts val="0"/>
              </a:spcAft>
              <a:buSzPts val="1400"/>
              <a:buNone/>
              <a:defRPr b="1" i="0" sz="3000" u="none" cap="none" strike="noStrike">
                <a:solidFill>
                  <a:srgbClr val="FF3300"/>
                </a:solidFill>
                <a:latin typeface="Arial"/>
                <a:ea typeface="Arial"/>
                <a:cs typeface="Arial"/>
                <a:sym typeface="Arial"/>
              </a:defRPr>
            </a:lvl3pPr>
            <a:lvl4pPr lvl="3" marR="0" rtl="0" algn="l">
              <a:spcBef>
                <a:spcPts val="0"/>
              </a:spcBef>
              <a:spcAft>
                <a:spcPts val="0"/>
              </a:spcAft>
              <a:buSzPts val="1400"/>
              <a:buNone/>
              <a:defRPr b="1" i="0" sz="3000" u="none" cap="none" strike="noStrike">
                <a:solidFill>
                  <a:srgbClr val="FF3300"/>
                </a:solidFill>
                <a:latin typeface="Arial"/>
                <a:ea typeface="Arial"/>
                <a:cs typeface="Arial"/>
                <a:sym typeface="Arial"/>
              </a:defRPr>
            </a:lvl4pPr>
            <a:lvl5pPr lvl="4" marR="0" rtl="0" algn="l">
              <a:spcBef>
                <a:spcPts val="0"/>
              </a:spcBef>
              <a:spcAft>
                <a:spcPts val="0"/>
              </a:spcAft>
              <a:buSzPts val="1400"/>
              <a:buNone/>
              <a:defRPr b="1" i="0" sz="3000" u="none" cap="none" strike="noStrike">
                <a:solidFill>
                  <a:srgbClr val="FF3300"/>
                </a:solidFill>
                <a:latin typeface="Arial"/>
                <a:ea typeface="Arial"/>
                <a:cs typeface="Arial"/>
                <a:sym typeface="Arial"/>
              </a:defRPr>
            </a:lvl5pPr>
            <a:lvl6pPr lvl="5" marR="0" rtl="0" algn="l">
              <a:spcBef>
                <a:spcPts val="0"/>
              </a:spcBef>
              <a:spcAft>
                <a:spcPts val="0"/>
              </a:spcAft>
              <a:buSzPts val="1400"/>
              <a:buNone/>
              <a:defRPr b="1" i="0" sz="3000" u="none" cap="none" strike="noStrike">
                <a:solidFill>
                  <a:srgbClr val="FF3300"/>
                </a:solidFill>
                <a:latin typeface="Arial"/>
                <a:ea typeface="Arial"/>
                <a:cs typeface="Arial"/>
                <a:sym typeface="Arial"/>
              </a:defRPr>
            </a:lvl6pPr>
            <a:lvl7pPr lvl="6" marR="0" rtl="0" algn="l">
              <a:spcBef>
                <a:spcPts val="0"/>
              </a:spcBef>
              <a:spcAft>
                <a:spcPts val="0"/>
              </a:spcAft>
              <a:buSzPts val="1400"/>
              <a:buNone/>
              <a:defRPr b="1" i="0" sz="3000" u="none" cap="none" strike="noStrike">
                <a:solidFill>
                  <a:srgbClr val="FF3300"/>
                </a:solidFill>
                <a:latin typeface="Arial"/>
                <a:ea typeface="Arial"/>
                <a:cs typeface="Arial"/>
                <a:sym typeface="Arial"/>
              </a:defRPr>
            </a:lvl7pPr>
            <a:lvl8pPr lvl="7" marR="0" rtl="0" algn="l">
              <a:spcBef>
                <a:spcPts val="0"/>
              </a:spcBef>
              <a:spcAft>
                <a:spcPts val="0"/>
              </a:spcAft>
              <a:buSzPts val="1400"/>
              <a:buNone/>
              <a:defRPr b="1" i="0" sz="3000" u="none" cap="none" strike="noStrike">
                <a:solidFill>
                  <a:srgbClr val="FF3300"/>
                </a:solidFill>
                <a:latin typeface="Arial"/>
                <a:ea typeface="Arial"/>
                <a:cs typeface="Arial"/>
                <a:sym typeface="Arial"/>
              </a:defRPr>
            </a:lvl8pPr>
            <a:lvl9pPr lvl="8" marR="0" rtl="0" algn="l">
              <a:spcBef>
                <a:spcPts val="0"/>
              </a:spcBef>
              <a:spcAft>
                <a:spcPts val="0"/>
              </a:spcAft>
              <a:buSzPts val="1400"/>
              <a:buNone/>
              <a:defRPr b="1" i="0" sz="3000" u="none" cap="none" strike="noStrike">
                <a:solidFill>
                  <a:srgbClr val="FF3300"/>
                </a:solidFill>
                <a:latin typeface="Arial"/>
                <a:ea typeface="Arial"/>
                <a:cs typeface="Arial"/>
                <a:sym typeface="Arial"/>
              </a:defRPr>
            </a:lvl9pPr>
          </a:lstStyle>
          <a:p/>
        </p:txBody>
      </p:sp>
      <p:sp>
        <p:nvSpPr>
          <p:cNvPr id="11" name="Google Shape;11;p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12" name="Google Shape;12;p52"/>
          <p:cNvPicPr preferRelativeResize="0"/>
          <p:nvPr/>
        </p:nvPicPr>
        <p:blipFill rotWithShape="1">
          <a:blip r:embed="rId1">
            <a:alphaModFix/>
          </a:blip>
          <a:srcRect b="0" l="0" r="0" t="0"/>
          <a:stretch/>
        </p:blipFill>
        <p:spPr>
          <a:xfrm>
            <a:off x="0" y="6551613"/>
            <a:ext cx="9155113" cy="317500"/>
          </a:xfrm>
          <a:prstGeom prst="rect">
            <a:avLst/>
          </a:prstGeom>
          <a:noFill/>
          <a:ln>
            <a:noFill/>
          </a:ln>
        </p:spPr>
      </p:pic>
      <p:sp>
        <p:nvSpPr>
          <p:cNvPr id="13" name="Google Shape;13;p52"/>
          <p:cNvSpPr txBox="1"/>
          <p:nvPr/>
        </p:nvSpPr>
        <p:spPr>
          <a:xfrm>
            <a:off x="318853" y="6580188"/>
            <a:ext cx="311014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id-ID" sz="1100" u="none" cap="none" strike="noStrike">
                <a:solidFill>
                  <a:schemeClr val="lt1"/>
                </a:solidFill>
                <a:latin typeface="Arial"/>
                <a:ea typeface="Arial"/>
                <a:cs typeface="Arial"/>
                <a:sym typeface="Arial"/>
              </a:rPr>
              <a:t>© 2020 Marshall Cavendish Education Pte Ltd </a:t>
            </a:r>
            <a:endParaRPr/>
          </a:p>
        </p:txBody>
      </p:sp>
      <p:pic>
        <p:nvPicPr>
          <p:cNvPr descr="MCE powerpoint branding-01" id="14" name="Google Shape;14;p52"/>
          <p:cNvPicPr preferRelativeResize="0"/>
          <p:nvPr/>
        </p:nvPicPr>
        <p:blipFill rotWithShape="1">
          <a:blip r:embed="rId2">
            <a:alphaModFix/>
          </a:blip>
          <a:srcRect b="0" l="0" r="0" t="0"/>
          <a:stretch/>
        </p:blipFill>
        <p:spPr>
          <a:xfrm>
            <a:off x="-3175" y="0"/>
            <a:ext cx="9155113" cy="942975"/>
          </a:xfrm>
          <a:prstGeom prst="rect">
            <a:avLst/>
          </a:prstGeom>
          <a:noFill/>
          <a:ln>
            <a:noFill/>
          </a:ln>
        </p:spPr>
      </p:pic>
      <p:sp>
        <p:nvSpPr>
          <p:cNvPr id="15" name="Google Shape;15;p52"/>
          <p:cNvSpPr txBox="1"/>
          <p:nvPr>
            <p:ph idx="12" type="sldNum"/>
          </p:nvPr>
        </p:nvSpPr>
        <p:spPr>
          <a:xfrm>
            <a:off x="8458200" y="6562233"/>
            <a:ext cx="590550" cy="29626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d-ID"/>
              <a:t>‹#›</a:t>
            </a:fld>
            <a:endParaRPr/>
          </a:p>
        </p:txBody>
      </p:sp>
      <p:sp>
        <p:nvSpPr>
          <p:cNvPr id="16" name="Google Shape;16;p52"/>
          <p:cNvSpPr txBox="1"/>
          <p:nvPr>
            <p:ph idx="11" type="ftr"/>
          </p:nvPr>
        </p:nvSpPr>
        <p:spPr>
          <a:xfrm>
            <a:off x="5791200" y="6558047"/>
            <a:ext cx="2642898" cy="29018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11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 name="Shape 28"/>
        <p:cNvGrpSpPr/>
        <p:nvPr/>
      </p:nvGrpSpPr>
      <p:grpSpPr>
        <a:xfrm>
          <a:off x="0" y="0"/>
          <a:ext cx="0" cy="0"/>
          <a:chOff x="0" y="0"/>
          <a:chExt cx="0" cy="0"/>
        </a:xfrm>
      </p:grpSpPr>
      <p:sp>
        <p:nvSpPr>
          <p:cNvPr id="29" name="Google Shape;29;p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30" name="Google Shape;30;p54"/>
          <p:cNvPicPr preferRelativeResize="0"/>
          <p:nvPr/>
        </p:nvPicPr>
        <p:blipFill rotWithShape="1">
          <a:blip r:embed="rId1">
            <a:alphaModFix/>
          </a:blip>
          <a:srcRect b="0" l="0" r="0" t="0"/>
          <a:stretch/>
        </p:blipFill>
        <p:spPr>
          <a:xfrm>
            <a:off x="0" y="6551613"/>
            <a:ext cx="9155113" cy="317500"/>
          </a:xfrm>
          <a:prstGeom prst="rect">
            <a:avLst/>
          </a:prstGeom>
          <a:noFill/>
          <a:ln>
            <a:noFill/>
          </a:ln>
        </p:spPr>
      </p:pic>
      <p:sp>
        <p:nvSpPr>
          <p:cNvPr id="31" name="Google Shape;31;p54"/>
          <p:cNvSpPr txBox="1"/>
          <p:nvPr/>
        </p:nvSpPr>
        <p:spPr>
          <a:xfrm>
            <a:off x="318853" y="6580188"/>
            <a:ext cx="311014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id-ID" sz="1100" u="none" cap="none" strike="noStrike">
                <a:solidFill>
                  <a:schemeClr val="lt1"/>
                </a:solidFill>
                <a:latin typeface="Arial"/>
                <a:ea typeface="Arial"/>
                <a:cs typeface="Arial"/>
                <a:sym typeface="Arial"/>
              </a:rPr>
              <a:t>© 2020 Marshall Cavendish Education Pte Ltd </a:t>
            </a:r>
            <a:endParaRPr/>
          </a:p>
        </p:txBody>
      </p:sp>
      <p:sp>
        <p:nvSpPr>
          <p:cNvPr id="32" name="Google Shape;32;p54"/>
          <p:cNvSpPr txBox="1"/>
          <p:nvPr>
            <p:ph idx="12" type="sldNum"/>
          </p:nvPr>
        </p:nvSpPr>
        <p:spPr>
          <a:xfrm>
            <a:off x="8458200" y="6562233"/>
            <a:ext cx="590550" cy="29626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d-ID"/>
              <a:t>‹#›</a:t>
            </a:fld>
            <a:endParaRPr/>
          </a:p>
        </p:txBody>
      </p:sp>
      <p:sp>
        <p:nvSpPr>
          <p:cNvPr id="33" name="Google Shape;33;p54"/>
          <p:cNvSpPr txBox="1"/>
          <p:nvPr>
            <p:ph idx="11" type="ftr"/>
          </p:nvPr>
        </p:nvSpPr>
        <p:spPr>
          <a:xfrm>
            <a:off x="5791200" y="6558047"/>
            <a:ext cx="2642898" cy="29018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11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4" name="Google Shape;34;p54"/>
          <p:cNvSpPr txBox="1"/>
          <p:nvPr/>
        </p:nvSpPr>
        <p:spPr>
          <a:xfrm>
            <a:off x="0" y="0"/>
            <a:ext cx="9144000" cy="533400"/>
          </a:xfrm>
          <a:prstGeom prst="rect">
            <a:avLst/>
          </a:prstGeom>
          <a:solidFill>
            <a:srgbClr val="E46C0A"/>
          </a:solidFill>
          <a:ln cap="flat" cmpd="sng" w="9525">
            <a:solidFill>
              <a:srgbClr val="FF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3000" u="none" cap="none" strike="noStrike">
              <a:solidFill>
                <a:srgbClr val="FF3300"/>
              </a:solidFill>
              <a:latin typeface="Arial"/>
              <a:ea typeface="Arial"/>
              <a:cs typeface="Arial"/>
              <a:sym typeface="Arial"/>
            </a:endParaRPr>
          </a:p>
        </p:txBody>
      </p:sp>
      <p:sp>
        <p:nvSpPr>
          <p:cNvPr id="35" name="Google Shape;35;p54"/>
          <p:cNvSpPr txBox="1"/>
          <p:nvPr>
            <p:ph type="title"/>
          </p:nvPr>
        </p:nvSpPr>
        <p:spPr>
          <a:xfrm>
            <a:off x="-1" y="0"/>
            <a:ext cx="9155113" cy="5524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3000" u="none" cap="none" strike="noStrike">
                <a:solidFill>
                  <a:srgbClr val="FF3300"/>
                </a:solidFill>
                <a:latin typeface="Arial"/>
                <a:ea typeface="Arial"/>
                <a:cs typeface="Arial"/>
                <a:sym typeface="Arial"/>
              </a:defRPr>
            </a:lvl2pPr>
            <a:lvl3pPr lvl="2" marR="0" rtl="0" algn="l">
              <a:spcBef>
                <a:spcPts val="0"/>
              </a:spcBef>
              <a:spcAft>
                <a:spcPts val="0"/>
              </a:spcAft>
              <a:buSzPts val="1400"/>
              <a:buNone/>
              <a:defRPr b="1" i="0" sz="3000" u="none" cap="none" strike="noStrike">
                <a:solidFill>
                  <a:srgbClr val="FF3300"/>
                </a:solidFill>
                <a:latin typeface="Arial"/>
                <a:ea typeface="Arial"/>
                <a:cs typeface="Arial"/>
                <a:sym typeface="Arial"/>
              </a:defRPr>
            </a:lvl3pPr>
            <a:lvl4pPr lvl="3" marR="0" rtl="0" algn="l">
              <a:spcBef>
                <a:spcPts val="0"/>
              </a:spcBef>
              <a:spcAft>
                <a:spcPts val="0"/>
              </a:spcAft>
              <a:buSzPts val="1400"/>
              <a:buNone/>
              <a:defRPr b="1" i="0" sz="3000" u="none" cap="none" strike="noStrike">
                <a:solidFill>
                  <a:srgbClr val="FF3300"/>
                </a:solidFill>
                <a:latin typeface="Arial"/>
                <a:ea typeface="Arial"/>
                <a:cs typeface="Arial"/>
                <a:sym typeface="Arial"/>
              </a:defRPr>
            </a:lvl4pPr>
            <a:lvl5pPr lvl="4" marR="0" rtl="0" algn="l">
              <a:spcBef>
                <a:spcPts val="0"/>
              </a:spcBef>
              <a:spcAft>
                <a:spcPts val="0"/>
              </a:spcAft>
              <a:buSzPts val="1400"/>
              <a:buNone/>
              <a:defRPr b="1" i="0" sz="3000" u="none" cap="none" strike="noStrike">
                <a:solidFill>
                  <a:srgbClr val="FF3300"/>
                </a:solidFill>
                <a:latin typeface="Arial"/>
                <a:ea typeface="Arial"/>
                <a:cs typeface="Arial"/>
                <a:sym typeface="Arial"/>
              </a:defRPr>
            </a:lvl5pPr>
            <a:lvl6pPr lvl="5" marR="0" rtl="0" algn="l">
              <a:spcBef>
                <a:spcPts val="0"/>
              </a:spcBef>
              <a:spcAft>
                <a:spcPts val="0"/>
              </a:spcAft>
              <a:buSzPts val="1400"/>
              <a:buNone/>
              <a:defRPr b="1" i="0" sz="3000" u="none" cap="none" strike="noStrike">
                <a:solidFill>
                  <a:srgbClr val="FF3300"/>
                </a:solidFill>
                <a:latin typeface="Arial"/>
                <a:ea typeface="Arial"/>
                <a:cs typeface="Arial"/>
                <a:sym typeface="Arial"/>
              </a:defRPr>
            </a:lvl6pPr>
            <a:lvl7pPr lvl="6" marR="0" rtl="0" algn="l">
              <a:spcBef>
                <a:spcPts val="0"/>
              </a:spcBef>
              <a:spcAft>
                <a:spcPts val="0"/>
              </a:spcAft>
              <a:buSzPts val="1400"/>
              <a:buNone/>
              <a:defRPr b="1" i="0" sz="3000" u="none" cap="none" strike="noStrike">
                <a:solidFill>
                  <a:srgbClr val="FF3300"/>
                </a:solidFill>
                <a:latin typeface="Arial"/>
                <a:ea typeface="Arial"/>
                <a:cs typeface="Arial"/>
                <a:sym typeface="Arial"/>
              </a:defRPr>
            </a:lvl7pPr>
            <a:lvl8pPr lvl="7" marR="0" rtl="0" algn="l">
              <a:spcBef>
                <a:spcPts val="0"/>
              </a:spcBef>
              <a:spcAft>
                <a:spcPts val="0"/>
              </a:spcAft>
              <a:buSzPts val="1400"/>
              <a:buNone/>
              <a:defRPr b="1" i="0" sz="3000" u="none" cap="none" strike="noStrike">
                <a:solidFill>
                  <a:srgbClr val="FF3300"/>
                </a:solidFill>
                <a:latin typeface="Arial"/>
                <a:ea typeface="Arial"/>
                <a:cs typeface="Arial"/>
                <a:sym typeface="Arial"/>
              </a:defRPr>
            </a:lvl8pPr>
            <a:lvl9pPr lvl="8" marR="0" rtl="0" algn="l">
              <a:spcBef>
                <a:spcPts val="0"/>
              </a:spcBef>
              <a:spcAft>
                <a:spcPts val="0"/>
              </a:spcAft>
              <a:buSzPts val="1400"/>
              <a:buNone/>
              <a:defRPr b="1" i="0" sz="3000" u="none" cap="none" strike="noStrike">
                <a:solidFill>
                  <a:srgbClr val="FF33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9.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3.jpg"/><Relationship Id="rId4" Type="http://schemas.openxmlformats.org/officeDocument/2006/relationships/image" Target="../media/image32.jpg"/><Relationship Id="rId5" Type="http://schemas.openxmlformats.org/officeDocument/2006/relationships/image" Target="../media/image28.jpg"/><Relationship Id="rId6" Type="http://schemas.openxmlformats.org/officeDocument/2006/relationships/image" Target="../media/image2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37.jpg"/><Relationship Id="rId4" Type="http://schemas.openxmlformats.org/officeDocument/2006/relationships/image" Target="../media/image3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8.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6.png"/><Relationship Id="rId8"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
          <p:cNvSpPr txBox="1"/>
          <p:nvPr/>
        </p:nvSpPr>
        <p:spPr>
          <a:xfrm>
            <a:off x="3581400" y="2286000"/>
            <a:ext cx="5257800" cy="1439000"/>
          </a:xfrm>
          <a:prstGeom prst="rect">
            <a:avLst/>
          </a:prstGeom>
          <a:noFill/>
          <a:ln>
            <a:noFill/>
          </a:ln>
        </p:spPr>
        <p:txBody>
          <a:bodyPr anchorCtr="0" anchor="t" bIns="45675" lIns="91375" spcFirstLastPara="1" rIns="91375" wrap="square" tIns="45675">
            <a:spAutoFit/>
          </a:bodyPr>
          <a:lstStyle/>
          <a:p>
            <a:pPr indent="0" lvl="0" marL="0" marR="0" rtl="0" algn="ctr">
              <a:lnSpc>
                <a:spcPct val="114000"/>
              </a:lnSpc>
              <a:spcBef>
                <a:spcPts val="0"/>
              </a:spcBef>
              <a:spcAft>
                <a:spcPts val="0"/>
              </a:spcAft>
              <a:buNone/>
            </a:pPr>
            <a:r>
              <a:rPr b="1" i="0" lang="id-ID" sz="4600" u="none" cap="none" strike="noStrike">
                <a:solidFill>
                  <a:schemeClr val="dk1"/>
                </a:solidFill>
                <a:latin typeface="Arial"/>
                <a:ea typeface="Arial"/>
                <a:cs typeface="Arial"/>
                <a:sym typeface="Arial"/>
              </a:rPr>
              <a:t>Science Ahead</a:t>
            </a:r>
            <a:endParaRPr/>
          </a:p>
          <a:p>
            <a:pPr indent="0" lvl="0" marL="0" marR="0" rtl="0" algn="ctr">
              <a:lnSpc>
                <a:spcPct val="114000"/>
              </a:lnSpc>
              <a:spcBef>
                <a:spcPts val="1200"/>
              </a:spcBef>
              <a:spcAft>
                <a:spcPts val="0"/>
              </a:spcAft>
              <a:buNone/>
            </a:pPr>
            <a:r>
              <a:rPr b="1" i="0" lang="id-ID" sz="2400" u="none" cap="none" strike="noStrike">
                <a:solidFill>
                  <a:schemeClr val="dk1"/>
                </a:solidFill>
                <a:latin typeface="Arial"/>
                <a:ea typeface="Arial"/>
                <a:cs typeface="Arial"/>
                <a:sym typeface="Arial"/>
              </a:rPr>
              <a:t> </a:t>
            </a:r>
            <a:r>
              <a:rPr b="0" i="0" lang="id-ID" sz="2400" u="none" cap="none" strike="noStrike">
                <a:solidFill>
                  <a:schemeClr val="dk1"/>
                </a:solidFill>
                <a:latin typeface="Arial"/>
                <a:ea typeface="Arial"/>
                <a:cs typeface="Arial"/>
                <a:sym typeface="Arial"/>
              </a:rPr>
              <a:t>A Lower Secondary Science Course</a:t>
            </a:r>
            <a:endParaRPr/>
          </a:p>
        </p:txBody>
      </p:sp>
      <p:sp>
        <p:nvSpPr>
          <p:cNvPr id="95" name="Google Shape;95;p1"/>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0"/>
          <p:cNvSpPr txBox="1"/>
          <p:nvPr>
            <p:ph idx="1" type="body"/>
          </p:nvPr>
        </p:nvSpPr>
        <p:spPr>
          <a:xfrm>
            <a:off x="153037" y="1484784"/>
            <a:ext cx="9001000" cy="45259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7F7F7F"/>
              </a:buClr>
              <a:buSzPts val="2800"/>
              <a:buNone/>
            </a:pPr>
            <a:r>
              <a:rPr lang="id-ID">
                <a:solidFill>
                  <a:srgbClr val="7F7F7F"/>
                </a:solidFill>
              </a:rPr>
              <a:t>1.1 	What Is Science?</a:t>
            </a:r>
            <a:endParaRPr>
              <a:solidFill>
                <a:srgbClr val="7F7F7F"/>
              </a:solidFill>
            </a:endParaRPr>
          </a:p>
          <a:p>
            <a:pPr indent="0" lvl="0" marL="0" rtl="0" algn="l">
              <a:spcBef>
                <a:spcPts val="600"/>
              </a:spcBef>
              <a:spcAft>
                <a:spcPts val="0"/>
              </a:spcAft>
              <a:buClr>
                <a:srgbClr val="0070C0"/>
              </a:buClr>
              <a:buSzPts val="2800"/>
              <a:buNone/>
            </a:pPr>
            <a:r>
              <a:rPr b="1" lang="id-ID">
                <a:solidFill>
                  <a:srgbClr val="0070C0"/>
                </a:solidFill>
                <a:latin typeface="Arial"/>
                <a:ea typeface="Arial"/>
                <a:cs typeface="Arial"/>
                <a:sym typeface="Arial"/>
              </a:rPr>
              <a:t>1.2 	What Are the Important Attitudes in Science?</a:t>
            </a:r>
            <a:endParaRPr b="1">
              <a:solidFill>
                <a:srgbClr val="0070C0"/>
              </a:solidFill>
              <a:latin typeface="Arial"/>
              <a:ea typeface="Arial"/>
              <a:cs typeface="Arial"/>
              <a:sym typeface="Arial"/>
            </a:endParaRPr>
          </a:p>
          <a:p>
            <a:pPr indent="0" lvl="0" marL="0" rtl="0" algn="l">
              <a:spcBef>
                <a:spcPts val="600"/>
              </a:spcBef>
              <a:spcAft>
                <a:spcPts val="0"/>
              </a:spcAft>
              <a:buClr>
                <a:srgbClr val="7F7F7F"/>
              </a:buClr>
              <a:buSzPts val="2800"/>
              <a:buNone/>
            </a:pPr>
            <a:r>
              <a:rPr lang="id-ID">
                <a:solidFill>
                  <a:srgbClr val="7F7F7F"/>
                </a:solidFill>
                <a:latin typeface="Arial"/>
                <a:ea typeface="Arial"/>
                <a:cs typeface="Arial"/>
                <a:sym typeface="Arial"/>
              </a:rPr>
              <a:t>1.3	What Are Skills and</a:t>
            </a:r>
            <a:r>
              <a:rPr lang="id-ID">
                <a:solidFill>
                  <a:srgbClr val="7F7F7F"/>
                </a:solidFill>
              </a:rPr>
              <a:t> </a:t>
            </a:r>
            <a:r>
              <a:rPr lang="id-ID">
                <a:solidFill>
                  <a:srgbClr val="7F7F7F"/>
                </a:solidFill>
                <a:latin typeface="Arial"/>
                <a:ea typeface="Arial"/>
                <a:cs typeface="Arial"/>
                <a:sym typeface="Arial"/>
              </a:rPr>
              <a:t>Processes in Science?</a:t>
            </a:r>
            <a:endParaRPr/>
          </a:p>
          <a:p>
            <a:pPr indent="-911225" lvl="0" marL="911225" rtl="0" algn="l">
              <a:spcBef>
                <a:spcPts val="600"/>
              </a:spcBef>
              <a:spcAft>
                <a:spcPts val="0"/>
              </a:spcAft>
              <a:buClr>
                <a:srgbClr val="7F7F7F"/>
              </a:buClr>
              <a:buSzPts val="2800"/>
              <a:buNone/>
            </a:pPr>
            <a:r>
              <a:rPr lang="id-ID">
                <a:solidFill>
                  <a:srgbClr val="7F7F7F"/>
                </a:solidFill>
              </a:rPr>
              <a:t>1.4	What Are Some Safety Rules in the Laboratory?</a:t>
            </a:r>
            <a:endParaRPr/>
          </a:p>
          <a:p>
            <a:pPr indent="-911225" lvl="0" marL="911225" rtl="0" algn="l">
              <a:spcBef>
                <a:spcPts val="600"/>
              </a:spcBef>
              <a:spcAft>
                <a:spcPts val="0"/>
              </a:spcAft>
              <a:buClr>
                <a:srgbClr val="7F7F7F"/>
              </a:buClr>
              <a:buSzPts val="2800"/>
              <a:buNone/>
            </a:pPr>
            <a:r>
              <a:rPr lang="id-ID">
                <a:solidFill>
                  <a:srgbClr val="7F7F7F"/>
                </a:solidFill>
              </a:rPr>
              <a:t>1.5	What Are Some Apparatus In the Laboratory?</a:t>
            </a:r>
            <a:endParaRPr/>
          </a:p>
          <a:p>
            <a:pPr indent="-911225" lvl="0" marL="911225" rtl="0" algn="l">
              <a:spcBef>
                <a:spcPts val="600"/>
              </a:spcBef>
              <a:spcAft>
                <a:spcPts val="0"/>
              </a:spcAft>
              <a:buClr>
                <a:srgbClr val="7F7F7F"/>
              </a:buClr>
              <a:buSzPts val="2800"/>
              <a:buNone/>
            </a:pPr>
            <a:r>
              <a:rPr lang="id-ID">
                <a:solidFill>
                  <a:srgbClr val="7F7F7F"/>
                </a:solidFill>
              </a:rPr>
              <a:t>1.6	Science and Technology</a:t>
            </a:r>
            <a:endParaRPr/>
          </a:p>
          <a:p>
            <a:pPr indent="0" lvl="0" marL="0" rtl="0" algn="l">
              <a:spcBef>
                <a:spcPts val="600"/>
              </a:spcBef>
              <a:spcAft>
                <a:spcPts val="0"/>
              </a:spcAft>
              <a:buClr>
                <a:schemeClr val="dk1"/>
              </a:buClr>
              <a:buSzPts val="2800"/>
              <a:buNone/>
            </a:pPr>
            <a:r>
              <a:t/>
            </a:r>
            <a:endParaRPr/>
          </a:p>
        </p:txBody>
      </p:sp>
      <p:sp>
        <p:nvSpPr>
          <p:cNvPr id="205" name="Google Shape;205;p10"/>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206" name="Google Shape;206;p10"/>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Chapter 1  Introducing Science</a:t>
            </a:r>
            <a:endParaRPr b="0" sz="2800">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1"/>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213" name="Google Shape;213;p11"/>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1.2  What Are the Important Attitudes in Science?</a:t>
            </a:r>
            <a:endParaRPr b="0" sz="2800">
              <a:solidFill>
                <a:schemeClr val="lt1"/>
              </a:solidFill>
              <a:latin typeface="Arial"/>
              <a:ea typeface="Arial"/>
              <a:cs typeface="Arial"/>
              <a:sym typeface="Arial"/>
            </a:endParaRPr>
          </a:p>
        </p:txBody>
      </p:sp>
      <p:sp>
        <p:nvSpPr>
          <p:cNvPr id="214" name="Google Shape;214;p11"/>
          <p:cNvSpPr/>
          <p:nvPr/>
        </p:nvSpPr>
        <p:spPr>
          <a:xfrm>
            <a:off x="285720" y="3000372"/>
            <a:ext cx="2786082" cy="2357454"/>
          </a:xfrm>
          <a:prstGeom prst="diamond">
            <a:avLst/>
          </a:prstGeom>
          <a:solidFill>
            <a:srgbClr val="FFFD78"/>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id-ID" sz="2200">
                <a:solidFill>
                  <a:schemeClr val="dk1"/>
                </a:solidFill>
                <a:latin typeface="Arial"/>
                <a:ea typeface="Arial"/>
                <a:cs typeface="Arial"/>
                <a:sym typeface="Arial"/>
              </a:rPr>
              <a:t>Fair and Objective</a:t>
            </a:r>
            <a:endParaRPr/>
          </a:p>
        </p:txBody>
      </p:sp>
      <p:sp>
        <p:nvSpPr>
          <p:cNvPr id="215" name="Google Shape;215;p11"/>
          <p:cNvSpPr/>
          <p:nvPr/>
        </p:nvSpPr>
        <p:spPr>
          <a:xfrm>
            <a:off x="3143240" y="3000372"/>
            <a:ext cx="2786082" cy="2357454"/>
          </a:xfrm>
          <a:prstGeom prst="diamond">
            <a:avLst/>
          </a:prstGeom>
          <a:solidFill>
            <a:srgbClr val="E5B8B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id-ID" sz="2200">
                <a:solidFill>
                  <a:schemeClr val="dk1"/>
                </a:solidFill>
                <a:latin typeface="Arial"/>
                <a:ea typeface="Arial"/>
                <a:cs typeface="Arial"/>
                <a:sym typeface="Arial"/>
              </a:rPr>
              <a:t>Sceptical</a:t>
            </a:r>
            <a:endParaRPr/>
          </a:p>
        </p:txBody>
      </p:sp>
      <p:sp>
        <p:nvSpPr>
          <p:cNvPr id="216" name="Google Shape;216;p11"/>
          <p:cNvSpPr/>
          <p:nvPr/>
        </p:nvSpPr>
        <p:spPr>
          <a:xfrm>
            <a:off x="6000760" y="3000372"/>
            <a:ext cx="2786082" cy="2357454"/>
          </a:xfrm>
          <a:prstGeom prst="diamond">
            <a:avLst/>
          </a:prstGeom>
          <a:solidFill>
            <a:srgbClr val="CCC0D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id-ID" sz="2200">
                <a:solidFill>
                  <a:schemeClr val="dk1"/>
                </a:solidFill>
                <a:latin typeface="Arial"/>
                <a:ea typeface="Arial"/>
                <a:cs typeface="Arial"/>
                <a:sym typeface="Arial"/>
              </a:rPr>
              <a:t>Humble</a:t>
            </a:r>
            <a:endParaRPr/>
          </a:p>
        </p:txBody>
      </p:sp>
      <p:sp>
        <p:nvSpPr>
          <p:cNvPr id="217" name="Google Shape;217;p11"/>
          <p:cNvSpPr/>
          <p:nvPr/>
        </p:nvSpPr>
        <p:spPr>
          <a:xfrm>
            <a:off x="1714480" y="4286256"/>
            <a:ext cx="2786082" cy="2357454"/>
          </a:xfrm>
          <a:prstGeom prst="diamond">
            <a:avLst/>
          </a:prstGeom>
          <a:solidFill>
            <a:srgbClr val="BAE18F"/>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id-ID" sz="2200">
                <a:solidFill>
                  <a:schemeClr val="dk1"/>
                </a:solidFill>
                <a:latin typeface="Arial"/>
                <a:ea typeface="Arial"/>
                <a:cs typeface="Arial"/>
                <a:sym typeface="Arial"/>
              </a:rPr>
              <a:t>Perse-verance</a:t>
            </a:r>
            <a:endParaRPr/>
          </a:p>
        </p:txBody>
      </p:sp>
      <p:sp>
        <p:nvSpPr>
          <p:cNvPr id="218" name="Google Shape;218;p11"/>
          <p:cNvSpPr/>
          <p:nvPr/>
        </p:nvSpPr>
        <p:spPr>
          <a:xfrm>
            <a:off x="4575998" y="4286256"/>
            <a:ext cx="2786082" cy="2357454"/>
          </a:xfrm>
          <a:prstGeom prst="diamond">
            <a:avLst/>
          </a:prstGeom>
          <a:solidFill>
            <a:srgbClr val="D6E3B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id-ID" sz="2200">
                <a:solidFill>
                  <a:schemeClr val="dk1"/>
                </a:solidFill>
                <a:latin typeface="Arial"/>
                <a:ea typeface="Arial"/>
                <a:cs typeface="Arial"/>
                <a:sym typeface="Arial"/>
              </a:rPr>
              <a:t>Integrity</a:t>
            </a:r>
            <a:endParaRPr/>
          </a:p>
        </p:txBody>
      </p:sp>
      <p:sp>
        <p:nvSpPr>
          <p:cNvPr id="219" name="Google Shape;219;p11"/>
          <p:cNvSpPr/>
          <p:nvPr/>
        </p:nvSpPr>
        <p:spPr>
          <a:xfrm>
            <a:off x="1714480" y="1714488"/>
            <a:ext cx="2786082" cy="2357454"/>
          </a:xfrm>
          <a:prstGeom prst="diamond">
            <a:avLst/>
          </a:prstGeom>
          <a:solidFill>
            <a:srgbClr val="B7CCE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id-ID" sz="2200">
                <a:solidFill>
                  <a:schemeClr val="dk1"/>
                </a:solidFill>
                <a:latin typeface="Arial"/>
                <a:ea typeface="Arial"/>
                <a:cs typeface="Arial"/>
                <a:sym typeface="Arial"/>
              </a:rPr>
              <a:t>Open-minded</a:t>
            </a:r>
            <a:endParaRPr/>
          </a:p>
        </p:txBody>
      </p:sp>
      <p:sp>
        <p:nvSpPr>
          <p:cNvPr id="220" name="Google Shape;220;p11"/>
          <p:cNvSpPr/>
          <p:nvPr/>
        </p:nvSpPr>
        <p:spPr>
          <a:xfrm>
            <a:off x="4572000" y="1714488"/>
            <a:ext cx="2786082" cy="2357454"/>
          </a:xfrm>
          <a:prstGeom prst="diamond">
            <a:avLst/>
          </a:prstGeom>
          <a:solidFill>
            <a:srgbClr val="B6DDE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id-ID" sz="2200">
                <a:solidFill>
                  <a:schemeClr val="dk1"/>
                </a:solidFill>
                <a:latin typeface="Arial"/>
                <a:ea typeface="Arial"/>
                <a:cs typeface="Arial"/>
                <a:sym typeface="Arial"/>
              </a:rPr>
              <a:t>Co-operative</a:t>
            </a:r>
            <a:endParaRPr/>
          </a:p>
        </p:txBody>
      </p:sp>
      <p:sp>
        <p:nvSpPr>
          <p:cNvPr id="221" name="Google Shape;221;p11"/>
          <p:cNvSpPr/>
          <p:nvPr/>
        </p:nvSpPr>
        <p:spPr>
          <a:xfrm>
            <a:off x="3143240" y="428604"/>
            <a:ext cx="2786082" cy="2357454"/>
          </a:xfrm>
          <a:prstGeom prst="diamond">
            <a:avLst/>
          </a:prstGeom>
          <a:solidFill>
            <a:srgbClr val="FBD4B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id-ID" sz="2200">
                <a:solidFill>
                  <a:schemeClr val="dk1"/>
                </a:solidFill>
                <a:latin typeface="Arial"/>
                <a:ea typeface="Arial"/>
                <a:cs typeface="Arial"/>
                <a:sym typeface="Arial"/>
              </a:rPr>
              <a:t>Curious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2"/>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228" name="Google Shape;228;p12"/>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1.2  What Are the Important Attitudes in Science?</a:t>
            </a:r>
            <a:endParaRPr/>
          </a:p>
        </p:txBody>
      </p:sp>
      <p:sp>
        <p:nvSpPr>
          <p:cNvPr id="229" name="Google Shape;229;p12"/>
          <p:cNvSpPr/>
          <p:nvPr/>
        </p:nvSpPr>
        <p:spPr>
          <a:xfrm flipH="1">
            <a:off x="375397" y="2016275"/>
            <a:ext cx="4251325" cy="1748987"/>
          </a:xfrm>
          <a:prstGeom prst="wedgeEllipseCallout">
            <a:avLst>
              <a:gd fmla="val 45740" name="adj1"/>
              <a:gd fmla="val 53714" name="adj2"/>
            </a:avLst>
          </a:prstGeom>
          <a:solidFill>
            <a:srgbClr val="FBD4B4"/>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Autofit/>
          </a:bodyPr>
          <a:lstStyle/>
          <a:p>
            <a:pPr indent="0" lvl="0" marL="0" marR="0" rtl="0" algn="ctr">
              <a:spcBef>
                <a:spcPts val="0"/>
              </a:spcBef>
              <a:spcAft>
                <a:spcPts val="0"/>
              </a:spcAft>
              <a:buClr>
                <a:srgbClr val="0432FF"/>
              </a:buClr>
              <a:buSzPts val="2200"/>
              <a:buFont typeface="Arial"/>
              <a:buNone/>
            </a:pPr>
            <a:r>
              <a:rPr lang="id-ID" sz="2200">
                <a:solidFill>
                  <a:srgbClr val="0432FF"/>
                </a:solidFill>
                <a:latin typeface="Arial"/>
                <a:ea typeface="Arial"/>
                <a:cs typeface="Arial"/>
                <a:sym typeface="Arial"/>
              </a:rPr>
              <a:t>What are some positive attitudes in the study and practice of science?</a:t>
            </a:r>
            <a:endParaRPr/>
          </a:p>
        </p:txBody>
      </p:sp>
      <p:sp>
        <p:nvSpPr>
          <p:cNvPr id="230" name="Google Shape;230;p12"/>
          <p:cNvSpPr/>
          <p:nvPr/>
        </p:nvSpPr>
        <p:spPr>
          <a:xfrm flipH="1">
            <a:off x="4394447" y="3356992"/>
            <a:ext cx="4320480" cy="1860338"/>
          </a:xfrm>
          <a:prstGeom prst="wedgeEllipseCallout">
            <a:avLst>
              <a:gd fmla="val -34784" name="adj1"/>
              <a:gd fmla="val 65808" name="adj2"/>
            </a:avLst>
          </a:prstGeom>
          <a:solidFill>
            <a:srgbClr val="C2D59B"/>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rgbClr val="0432FF"/>
              </a:buClr>
              <a:buSzPts val="2200"/>
              <a:buFont typeface="Arial"/>
              <a:buNone/>
            </a:pPr>
            <a:r>
              <a:rPr lang="id-ID" sz="2200">
                <a:solidFill>
                  <a:srgbClr val="0432FF"/>
                </a:solidFill>
                <a:latin typeface="Arial"/>
                <a:ea typeface="Arial"/>
                <a:cs typeface="Arial"/>
                <a:sym typeface="Arial"/>
              </a:rPr>
              <a:t>Who is Jane Goodall and what is her contribution to science?</a:t>
            </a:r>
            <a:endParaRPr/>
          </a:p>
        </p:txBody>
      </p:sp>
      <p:sp>
        <p:nvSpPr>
          <p:cNvPr id="231" name="Google Shape;231;p12"/>
          <p:cNvSpPr txBox="1"/>
          <p:nvPr/>
        </p:nvSpPr>
        <p:spPr>
          <a:xfrm>
            <a:off x="396876" y="838200"/>
            <a:ext cx="8318052"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d-ID" sz="2800">
                <a:solidFill>
                  <a:srgbClr val="000000"/>
                </a:solidFill>
                <a:latin typeface="Arial"/>
                <a:ea typeface="Arial"/>
                <a:cs typeface="Arial"/>
                <a:sym typeface="Arial"/>
              </a:rPr>
              <a:t>At the end of this section, you should be able to answer the following questions: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3"/>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238" name="Google Shape;238;p13"/>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1.2  What Are the Important Attitudes in Science?</a:t>
            </a:r>
            <a:endParaRPr b="0" sz="2800">
              <a:solidFill>
                <a:schemeClr val="lt1"/>
              </a:solidFill>
              <a:latin typeface="Arial"/>
              <a:ea typeface="Arial"/>
              <a:cs typeface="Arial"/>
              <a:sym typeface="Arial"/>
            </a:endParaRPr>
          </a:p>
        </p:txBody>
      </p:sp>
      <p:sp>
        <p:nvSpPr>
          <p:cNvPr id="239" name="Google Shape;239;p13"/>
          <p:cNvSpPr/>
          <p:nvPr/>
        </p:nvSpPr>
        <p:spPr>
          <a:xfrm>
            <a:off x="457200" y="937700"/>
            <a:ext cx="2057400" cy="523220"/>
          </a:xfrm>
          <a:prstGeom prst="rect">
            <a:avLst/>
          </a:prstGeom>
          <a:solidFill>
            <a:srgbClr val="0070C0">
              <a:alpha val="29803"/>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2800">
                <a:solidFill>
                  <a:schemeClr val="dk1"/>
                </a:solidFill>
                <a:latin typeface="Arial"/>
                <a:ea typeface="Arial"/>
                <a:cs typeface="Arial"/>
                <a:sym typeface="Arial"/>
              </a:rPr>
              <a:t>Key Point</a:t>
            </a:r>
            <a:endParaRPr/>
          </a:p>
        </p:txBody>
      </p:sp>
      <p:sp>
        <p:nvSpPr>
          <p:cNvPr id="240" name="Google Shape;240;p13"/>
          <p:cNvSpPr txBox="1"/>
          <p:nvPr/>
        </p:nvSpPr>
        <p:spPr>
          <a:xfrm>
            <a:off x="457200" y="1901928"/>
            <a:ext cx="8305800" cy="1785104"/>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200"/>
              <a:buFont typeface="Arial"/>
              <a:buChar char="•"/>
            </a:pPr>
            <a:r>
              <a:rPr lang="id-ID" sz="2200">
                <a:solidFill>
                  <a:schemeClr val="dk1"/>
                </a:solidFill>
                <a:latin typeface="Arial"/>
                <a:ea typeface="Arial"/>
                <a:cs typeface="Arial"/>
                <a:sym typeface="Arial"/>
              </a:rPr>
              <a:t>Curiosity, perseverance, open-mindedness, healthy scepticism, humility, integrity, and being co-operative, fair and objective are some positive attitudes to have in the study and practice of science.</a:t>
            </a:r>
            <a:endParaRPr/>
          </a:p>
          <a:p>
            <a:pPr indent="-203200" lvl="0" marL="342900" marR="0" rtl="0" algn="l">
              <a:spcBef>
                <a:spcPts val="0"/>
              </a:spcBef>
              <a:spcAft>
                <a:spcPts val="0"/>
              </a:spcAft>
              <a:buClr>
                <a:schemeClr val="dk1"/>
              </a:buClr>
              <a:buSzPts val="2200"/>
              <a:buFont typeface="Arial"/>
              <a:buNone/>
            </a:pPr>
            <a:r>
              <a:t/>
            </a:r>
            <a:endParaRPr sz="22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4"/>
          <p:cNvSpPr txBox="1"/>
          <p:nvPr>
            <p:ph idx="1" type="body"/>
          </p:nvPr>
        </p:nvSpPr>
        <p:spPr>
          <a:xfrm>
            <a:off x="251520" y="1428736"/>
            <a:ext cx="8435280" cy="45259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7F7F7F"/>
              </a:buClr>
              <a:buSzPts val="2800"/>
              <a:buNone/>
            </a:pPr>
            <a:r>
              <a:rPr lang="id-ID">
                <a:solidFill>
                  <a:srgbClr val="7F7F7F"/>
                </a:solidFill>
              </a:rPr>
              <a:t>1.1 	What Is Science?</a:t>
            </a:r>
            <a:endParaRPr>
              <a:solidFill>
                <a:srgbClr val="7F7F7F"/>
              </a:solidFill>
            </a:endParaRPr>
          </a:p>
          <a:p>
            <a:pPr indent="0" lvl="0" marL="0" rtl="0" algn="l">
              <a:spcBef>
                <a:spcPts val="600"/>
              </a:spcBef>
              <a:spcAft>
                <a:spcPts val="0"/>
              </a:spcAft>
              <a:buClr>
                <a:srgbClr val="7F7F7F"/>
              </a:buClr>
              <a:buSzPts val="2800"/>
              <a:buNone/>
            </a:pPr>
            <a:r>
              <a:rPr lang="id-ID">
                <a:solidFill>
                  <a:srgbClr val="7F7F7F"/>
                </a:solidFill>
              </a:rPr>
              <a:t>1.2</a:t>
            </a:r>
            <a:r>
              <a:rPr b="1" lang="id-ID">
                <a:solidFill>
                  <a:srgbClr val="7F7F7F"/>
                </a:solidFill>
              </a:rPr>
              <a:t> 	</a:t>
            </a:r>
            <a:r>
              <a:rPr lang="id-ID">
                <a:solidFill>
                  <a:srgbClr val="7F7F7F"/>
                </a:solidFill>
              </a:rPr>
              <a:t>What Are the Important Attitudes in Science?</a:t>
            </a:r>
            <a:endParaRPr>
              <a:solidFill>
                <a:srgbClr val="7F7F7F"/>
              </a:solidFill>
            </a:endParaRPr>
          </a:p>
          <a:p>
            <a:pPr indent="0" lvl="0" marL="0" rtl="0" algn="l">
              <a:spcBef>
                <a:spcPts val="600"/>
              </a:spcBef>
              <a:spcAft>
                <a:spcPts val="0"/>
              </a:spcAft>
              <a:buClr>
                <a:srgbClr val="0070C0"/>
              </a:buClr>
              <a:buSzPts val="2800"/>
              <a:buNone/>
            </a:pPr>
            <a:r>
              <a:rPr b="1" lang="id-ID">
                <a:solidFill>
                  <a:srgbClr val="0070C0"/>
                </a:solidFill>
              </a:rPr>
              <a:t>1.3	What Are Skills and Processes in Science?</a:t>
            </a:r>
            <a:endParaRPr/>
          </a:p>
          <a:p>
            <a:pPr indent="-911225" lvl="0" marL="911225" rtl="0" algn="l">
              <a:spcBef>
                <a:spcPts val="600"/>
              </a:spcBef>
              <a:spcAft>
                <a:spcPts val="0"/>
              </a:spcAft>
              <a:buClr>
                <a:srgbClr val="7F7F7F"/>
              </a:buClr>
              <a:buSzPts val="2800"/>
              <a:buNone/>
            </a:pPr>
            <a:r>
              <a:rPr lang="id-ID">
                <a:solidFill>
                  <a:srgbClr val="7F7F7F"/>
                </a:solidFill>
              </a:rPr>
              <a:t>1.4	What Are Some Safety Rules in the Laboratory?</a:t>
            </a:r>
            <a:endParaRPr/>
          </a:p>
          <a:p>
            <a:pPr indent="-911225" lvl="0" marL="911225" rtl="0" algn="l">
              <a:spcBef>
                <a:spcPts val="600"/>
              </a:spcBef>
              <a:spcAft>
                <a:spcPts val="0"/>
              </a:spcAft>
              <a:buClr>
                <a:srgbClr val="7F7F7F"/>
              </a:buClr>
              <a:buSzPts val="2800"/>
              <a:buNone/>
            </a:pPr>
            <a:r>
              <a:rPr lang="id-ID">
                <a:solidFill>
                  <a:srgbClr val="7F7F7F"/>
                </a:solidFill>
              </a:rPr>
              <a:t>1.5	What Are Some Apparatus In the Laboratory?</a:t>
            </a:r>
            <a:endParaRPr/>
          </a:p>
          <a:p>
            <a:pPr indent="-911225" lvl="0" marL="911225" rtl="0" algn="l">
              <a:spcBef>
                <a:spcPts val="600"/>
              </a:spcBef>
              <a:spcAft>
                <a:spcPts val="0"/>
              </a:spcAft>
              <a:buClr>
                <a:srgbClr val="7F7F7F"/>
              </a:buClr>
              <a:buSzPts val="2800"/>
              <a:buNone/>
            </a:pPr>
            <a:r>
              <a:rPr lang="id-ID">
                <a:solidFill>
                  <a:srgbClr val="7F7F7F"/>
                </a:solidFill>
              </a:rPr>
              <a:t>1.6	Science and Technology</a:t>
            </a:r>
            <a:endParaRPr/>
          </a:p>
          <a:p>
            <a:pPr indent="0" lvl="0" marL="0" rtl="0" algn="l">
              <a:spcBef>
                <a:spcPts val="600"/>
              </a:spcBef>
              <a:spcAft>
                <a:spcPts val="0"/>
              </a:spcAft>
              <a:buClr>
                <a:schemeClr val="dk1"/>
              </a:buClr>
              <a:buSzPts val="2800"/>
              <a:buNone/>
            </a:pPr>
            <a:r>
              <a:t/>
            </a:r>
            <a:endParaRPr/>
          </a:p>
        </p:txBody>
      </p:sp>
      <p:sp>
        <p:nvSpPr>
          <p:cNvPr id="247" name="Google Shape;247;p14"/>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248" name="Google Shape;248;p14"/>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Chapter 1  Introducing Science</a:t>
            </a:r>
            <a:endParaRPr b="0" sz="2800">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5"/>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255" name="Google Shape;255;p15"/>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1.3 What Are Skills and Processes in Science?</a:t>
            </a:r>
            <a:endParaRPr b="0" sz="2800">
              <a:solidFill>
                <a:schemeClr val="lt1"/>
              </a:solidFill>
              <a:latin typeface="Arial"/>
              <a:ea typeface="Arial"/>
              <a:cs typeface="Arial"/>
              <a:sym typeface="Arial"/>
            </a:endParaRPr>
          </a:p>
        </p:txBody>
      </p:sp>
      <p:sp>
        <p:nvSpPr>
          <p:cNvPr id="256" name="Google Shape;256;p15"/>
          <p:cNvSpPr/>
          <p:nvPr/>
        </p:nvSpPr>
        <p:spPr>
          <a:xfrm>
            <a:off x="142844" y="714356"/>
            <a:ext cx="8858280" cy="5700815"/>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46000" y="135000"/>
                </a:lnTo>
              </a:path>
            </a:pathLst>
          </a:custGeom>
          <a:noFill/>
          <a:ln>
            <a:noFill/>
          </a:ln>
        </p:spPr>
        <p:txBody>
          <a:bodyPr anchorCtr="1" anchor="ctr" bIns="45700" lIns="91425" spcFirstLastPara="1" rIns="91425" wrap="square" tIns="45700">
            <a:noAutofit/>
          </a:bodyPr>
          <a:lstStyle/>
          <a:p>
            <a:pPr indent="-139700" lvl="1" marL="114300" marR="0" rtl="0" algn="l">
              <a:lnSpc>
                <a:spcPct val="75000"/>
              </a:lnSpc>
              <a:spcBef>
                <a:spcPts val="0"/>
              </a:spcBef>
              <a:spcAft>
                <a:spcPts val="0"/>
              </a:spcAft>
              <a:buClr>
                <a:schemeClr val="dk1"/>
              </a:buClr>
              <a:buSzPts val="2200"/>
              <a:buFont typeface="Arial"/>
              <a:buChar char="•"/>
            </a:pPr>
            <a:r>
              <a:rPr b="0" i="0" lang="id-ID" sz="2200" u="none" cap="none" strike="noStrike">
                <a:solidFill>
                  <a:schemeClr val="dk1"/>
                </a:solidFill>
                <a:latin typeface="Arial"/>
                <a:ea typeface="Arial"/>
                <a:cs typeface="Arial"/>
                <a:sym typeface="Arial"/>
              </a:rPr>
              <a:t>Observing</a:t>
            </a:r>
            <a:endParaRPr/>
          </a:p>
          <a:p>
            <a:pPr indent="0" lvl="1" marL="114300" marR="0" rtl="0" algn="l">
              <a:lnSpc>
                <a:spcPct val="75000"/>
              </a:lnSpc>
              <a:spcBef>
                <a:spcPts val="220"/>
              </a:spcBef>
              <a:spcAft>
                <a:spcPts val="0"/>
              </a:spcAft>
              <a:buClr>
                <a:schemeClr val="dk1"/>
              </a:buClr>
              <a:buSzPts val="2200"/>
              <a:buFont typeface="Arial"/>
              <a:buNone/>
            </a:pPr>
            <a:r>
              <a:t/>
            </a:r>
            <a:endParaRPr b="0" i="0" sz="2200" u="none" cap="none" strike="noStrike">
              <a:solidFill>
                <a:schemeClr val="dk1"/>
              </a:solidFill>
              <a:latin typeface="Arial"/>
              <a:ea typeface="Arial"/>
              <a:cs typeface="Arial"/>
              <a:sym typeface="Arial"/>
            </a:endParaRPr>
          </a:p>
          <a:p>
            <a:pPr indent="-139700" lvl="1" marL="114300" marR="0" rtl="0" algn="l">
              <a:lnSpc>
                <a:spcPct val="75000"/>
              </a:lnSpc>
              <a:spcBef>
                <a:spcPts val="220"/>
              </a:spcBef>
              <a:spcAft>
                <a:spcPts val="0"/>
              </a:spcAft>
              <a:buClr>
                <a:schemeClr val="dk1"/>
              </a:buClr>
              <a:buSzPts val="2200"/>
              <a:buFont typeface="Arial"/>
              <a:buChar char="•"/>
            </a:pPr>
            <a:r>
              <a:rPr b="0" i="0" lang="id-ID" sz="2200" u="none" cap="none" strike="noStrike">
                <a:solidFill>
                  <a:schemeClr val="dk1"/>
                </a:solidFill>
                <a:latin typeface="Arial"/>
                <a:ea typeface="Arial"/>
                <a:cs typeface="Arial"/>
                <a:sym typeface="Arial"/>
              </a:rPr>
              <a:t>Using apparatus and equipment</a:t>
            </a:r>
            <a:endParaRPr b="0" i="0" sz="2200" u="none" cap="none" strike="noStrike">
              <a:solidFill>
                <a:schemeClr val="dk1"/>
              </a:solidFill>
              <a:latin typeface="Arial"/>
              <a:ea typeface="Arial"/>
              <a:cs typeface="Arial"/>
              <a:sym typeface="Arial"/>
            </a:endParaRPr>
          </a:p>
          <a:p>
            <a:pPr indent="0" lvl="1" marL="114300" marR="0" rtl="0" algn="l">
              <a:lnSpc>
                <a:spcPct val="75000"/>
              </a:lnSpc>
              <a:spcBef>
                <a:spcPts val="220"/>
              </a:spcBef>
              <a:spcAft>
                <a:spcPts val="0"/>
              </a:spcAft>
              <a:buClr>
                <a:schemeClr val="dk1"/>
              </a:buClr>
              <a:buSzPts val="2200"/>
              <a:buFont typeface="Arial"/>
              <a:buNone/>
            </a:pPr>
            <a:r>
              <a:t/>
            </a:r>
            <a:endParaRPr b="0" i="0" sz="2200" u="none" cap="none" strike="noStrike">
              <a:solidFill>
                <a:schemeClr val="dk1"/>
              </a:solidFill>
              <a:latin typeface="Arial"/>
              <a:ea typeface="Arial"/>
              <a:cs typeface="Arial"/>
              <a:sym typeface="Arial"/>
            </a:endParaRPr>
          </a:p>
          <a:p>
            <a:pPr indent="-139700" lvl="1" marL="114300" marR="0" rtl="0" algn="l">
              <a:lnSpc>
                <a:spcPct val="75000"/>
              </a:lnSpc>
              <a:spcBef>
                <a:spcPts val="220"/>
              </a:spcBef>
              <a:spcAft>
                <a:spcPts val="0"/>
              </a:spcAft>
              <a:buClr>
                <a:schemeClr val="dk1"/>
              </a:buClr>
              <a:buSzPts val="2200"/>
              <a:buFont typeface="Arial"/>
              <a:buChar char="•"/>
            </a:pPr>
            <a:r>
              <a:rPr b="0" i="0" lang="id-ID" sz="2200" u="none" cap="none" strike="noStrike">
                <a:solidFill>
                  <a:schemeClr val="dk1"/>
                </a:solidFill>
                <a:latin typeface="Arial"/>
                <a:ea typeface="Arial"/>
                <a:cs typeface="Arial"/>
                <a:sym typeface="Arial"/>
              </a:rPr>
              <a:t>Comparing</a:t>
            </a:r>
            <a:endParaRPr b="0" i="0" sz="2200" u="none" cap="none" strike="noStrike">
              <a:solidFill>
                <a:schemeClr val="dk1"/>
              </a:solidFill>
              <a:latin typeface="Arial"/>
              <a:ea typeface="Arial"/>
              <a:cs typeface="Arial"/>
              <a:sym typeface="Arial"/>
            </a:endParaRPr>
          </a:p>
          <a:p>
            <a:pPr indent="0" lvl="1" marL="114300" marR="0" rtl="0" algn="l">
              <a:lnSpc>
                <a:spcPct val="75000"/>
              </a:lnSpc>
              <a:spcBef>
                <a:spcPts val="22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39700" lvl="1" marL="114300" marR="0" rtl="0" algn="l">
              <a:lnSpc>
                <a:spcPct val="75000"/>
              </a:lnSpc>
              <a:spcBef>
                <a:spcPts val="180"/>
              </a:spcBef>
              <a:spcAft>
                <a:spcPts val="0"/>
              </a:spcAft>
              <a:buClr>
                <a:schemeClr val="dk1"/>
              </a:buClr>
              <a:buSzPts val="2200"/>
              <a:buFont typeface="Arial"/>
              <a:buChar char="•"/>
            </a:pPr>
            <a:r>
              <a:rPr b="0" i="0" lang="id-ID" sz="2200" u="none" cap="none" strike="noStrike">
                <a:solidFill>
                  <a:schemeClr val="dk1"/>
                </a:solidFill>
                <a:latin typeface="Arial"/>
                <a:ea typeface="Arial"/>
                <a:cs typeface="Arial"/>
                <a:sym typeface="Arial"/>
              </a:rPr>
              <a:t>Classifying</a:t>
            </a:r>
            <a:endParaRPr/>
          </a:p>
          <a:p>
            <a:pPr indent="0" lvl="1" marL="114300" marR="0" rtl="0" algn="l">
              <a:lnSpc>
                <a:spcPct val="75000"/>
              </a:lnSpc>
              <a:spcBef>
                <a:spcPts val="220"/>
              </a:spcBef>
              <a:spcAft>
                <a:spcPts val="0"/>
              </a:spcAft>
              <a:buClr>
                <a:schemeClr val="dk1"/>
              </a:buClr>
              <a:buSzPts val="2200"/>
              <a:buFont typeface="Arial"/>
              <a:buNone/>
            </a:pPr>
            <a:r>
              <a:t/>
            </a:r>
            <a:endParaRPr b="0" i="0" sz="2200" u="none" cap="none" strike="noStrike">
              <a:solidFill>
                <a:schemeClr val="dk1"/>
              </a:solidFill>
              <a:latin typeface="Arial"/>
              <a:ea typeface="Arial"/>
              <a:cs typeface="Arial"/>
              <a:sym typeface="Arial"/>
            </a:endParaRPr>
          </a:p>
          <a:p>
            <a:pPr indent="-139700" lvl="1" marL="114300" marR="0" rtl="0" algn="l">
              <a:lnSpc>
                <a:spcPct val="75000"/>
              </a:lnSpc>
              <a:spcBef>
                <a:spcPts val="220"/>
              </a:spcBef>
              <a:spcAft>
                <a:spcPts val="0"/>
              </a:spcAft>
              <a:buClr>
                <a:schemeClr val="dk1"/>
              </a:buClr>
              <a:buSzPts val="2200"/>
              <a:buFont typeface="Arial"/>
              <a:buChar char="•"/>
            </a:pPr>
            <a:r>
              <a:rPr b="0" i="0" lang="id-ID" sz="2200" u="none" cap="none" strike="noStrike">
                <a:solidFill>
                  <a:schemeClr val="dk1"/>
                </a:solidFill>
                <a:latin typeface="Arial"/>
                <a:ea typeface="Arial"/>
                <a:cs typeface="Arial"/>
                <a:sym typeface="Arial"/>
              </a:rPr>
              <a:t>Communi-cating</a:t>
            </a:r>
            <a:endParaRPr/>
          </a:p>
          <a:p>
            <a:pPr indent="0" lvl="1" marL="114300" marR="0" rtl="0" algn="l">
              <a:lnSpc>
                <a:spcPct val="75000"/>
              </a:lnSpc>
              <a:spcBef>
                <a:spcPts val="220"/>
              </a:spcBef>
              <a:spcAft>
                <a:spcPts val="0"/>
              </a:spcAft>
              <a:buClr>
                <a:schemeClr val="dk1"/>
              </a:buClr>
              <a:buSzPts val="2200"/>
              <a:buFont typeface="Arial"/>
              <a:buNone/>
            </a:pPr>
            <a:r>
              <a:t/>
            </a:r>
            <a:endParaRPr b="0" i="0" sz="2200" u="none" cap="none" strike="noStrike">
              <a:solidFill>
                <a:schemeClr val="dk1"/>
              </a:solidFill>
              <a:latin typeface="Arial"/>
              <a:ea typeface="Arial"/>
              <a:cs typeface="Arial"/>
              <a:sym typeface="Arial"/>
            </a:endParaRPr>
          </a:p>
          <a:p>
            <a:pPr indent="-139700" lvl="1" marL="114300" marR="0" rtl="0" algn="l">
              <a:lnSpc>
                <a:spcPct val="75000"/>
              </a:lnSpc>
              <a:spcBef>
                <a:spcPts val="220"/>
              </a:spcBef>
              <a:spcAft>
                <a:spcPts val="0"/>
              </a:spcAft>
              <a:buClr>
                <a:schemeClr val="dk1"/>
              </a:buClr>
              <a:buSzPts val="2200"/>
              <a:buFont typeface="Arial"/>
              <a:buChar char="•"/>
            </a:pPr>
            <a:r>
              <a:rPr b="0" i="0" lang="id-ID" sz="2200" u="none" cap="none" strike="noStrike">
                <a:solidFill>
                  <a:schemeClr val="dk1"/>
                </a:solidFill>
                <a:latin typeface="Arial"/>
                <a:ea typeface="Arial"/>
                <a:cs typeface="Arial"/>
                <a:sym typeface="Arial"/>
              </a:rPr>
              <a:t>Inferring</a:t>
            </a:r>
            <a:endParaRPr b="0" i="0" sz="2200" u="none" cap="none" strike="noStrike">
              <a:solidFill>
                <a:schemeClr val="dk1"/>
              </a:solidFill>
              <a:latin typeface="Arial"/>
              <a:ea typeface="Arial"/>
              <a:cs typeface="Arial"/>
              <a:sym typeface="Arial"/>
            </a:endParaRPr>
          </a:p>
          <a:p>
            <a:pPr indent="0" lvl="1" marL="114300" marR="0" rtl="0" algn="l">
              <a:lnSpc>
                <a:spcPct val="75000"/>
              </a:lnSpc>
              <a:spcBef>
                <a:spcPts val="220"/>
              </a:spcBef>
              <a:spcAft>
                <a:spcPts val="0"/>
              </a:spcAft>
              <a:buClr>
                <a:schemeClr val="dk1"/>
              </a:buClr>
              <a:buSzPts val="2200"/>
              <a:buFont typeface="Arial"/>
              <a:buNone/>
            </a:pPr>
            <a:r>
              <a:t/>
            </a:r>
            <a:endParaRPr b="0" i="0" sz="2200" u="none" cap="none" strike="noStrike">
              <a:solidFill>
                <a:schemeClr val="dk1"/>
              </a:solidFill>
              <a:latin typeface="Arial"/>
              <a:ea typeface="Arial"/>
              <a:cs typeface="Arial"/>
              <a:sym typeface="Arial"/>
            </a:endParaRPr>
          </a:p>
          <a:p>
            <a:pPr indent="-139700" lvl="1" marL="114300" marR="0" rtl="0" algn="l">
              <a:lnSpc>
                <a:spcPct val="75000"/>
              </a:lnSpc>
              <a:spcBef>
                <a:spcPts val="220"/>
              </a:spcBef>
              <a:spcAft>
                <a:spcPts val="0"/>
              </a:spcAft>
              <a:buClr>
                <a:schemeClr val="dk1"/>
              </a:buClr>
              <a:buSzPts val="2200"/>
              <a:buFont typeface="Arial"/>
              <a:buChar char="•"/>
            </a:pPr>
            <a:r>
              <a:rPr b="0" i="0" lang="id-ID" sz="2200" u="none" cap="none" strike="noStrike">
                <a:solidFill>
                  <a:schemeClr val="dk1"/>
                </a:solidFill>
                <a:latin typeface="Arial"/>
                <a:ea typeface="Arial"/>
                <a:cs typeface="Arial"/>
                <a:sym typeface="Arial"/>
              </a:rPr>
              <a:t>Verifying</a:t>
            </a:r>
            <a:endParaRPr b="0" i="0" sz="2200" u="none" cap="none" strike="noStrike">
              <a:solidFill>
                <a:schemeClr val="dk1"/>
              </a:solidFill>
              <a:latin typeface="Arial"/>
              <a:ea typeface="Arial"/>
              <a:cs typeface="Arial"/>
              <a:sym typeface="Arial"/>
            </a:endParaRPr>
          </a:p>
          <a:p>
            <a:pPr indent="0" lvl="1" marL="114300" marR="0" rtl="0" algn="l">
              <a:lnSpc>
                <a:spcPct val="75000"/>
              </a:lnSpc>
              <a:spcBef>
                <a:spcPts val="22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39700" lvl="1" marL="114300" marR="0" rtl="0" algn="l">
              <a:lnSpc>
                <a:spcPct val="75000"/>
              </a:lnSpc>
              <a:spcBef>
                <a:spcPts val="180"/>
              </a:spcBef>
              <a:spcAft>
                <a:spcPts val="0"/>
              </a:spcAft>
              <a:buClr>
                <a:schemeClr val="dk1"/>
              </a:buClr>
              <a:buSzPts val="2200"/>
              <a:buFont typeface="Arial"/>
              <a:buChar char="•"/>
            </a:pPr>
            <a:r>
              <a:rPr b="0" i="0" lang="id-ID" sz="2200" u="none" cap="none" strike="noStrike">
                <a:solidFill>
                  <a:schemeClr val="dk1"/>
                </a:solidFill>
                <a:latin typeface="Arial"/>
                <a:ea typeface="Arial"/>
                <a:cs typeface="Arial"/>
                <a:sym typeface="Arial"/>
              </a:rPr>
              <a:t>Making hypotheses</a:t>
            </a:r>
            <a:endParaRPr b="0" i="0" sz="2200" u="none" cap="none" strike="noStrike">
              <a:solidFill>
                <a:schemeClr val="dk1"/>
              </a:solidFill>
              <a:latin typeface="Arial"/>
              <a:ea typeface="Arial"/>
              <a:cs typeface="Arial"/>
              <a:sym typeface="Arial"/>
            </a:endParaRPr>
          </a:p>
          <a:p>
            <a:pPr indent="0" lvl="1" marL="114300" marR="0" rtl="0" algn="l">
              <a:lnSpc>
                <a:spcPct val="75000"/>
              </a:lnSpc>
              <a:spcBef>
                <a:spcPts val="220"/>
              </a:spcBef>
              <a:spcAft>
                <a:spcPts val="0"/>
              </a:spcAft>
              <a:buClr>
                <a:schemeClr val="dk1"/>
              </a:buClr>
              <a:buSzPts val="2200"/>
              <a:buFont typeface="Arial"/>
              <a:buNone/>
            </a:pPr>
            <a:r>
              <a:t/>
            </a:r>
            <a:endParaRPr b="0" i="0" sz="2200" u="none" cap="none" strike="noStrike">
              <a:solidFill>
                <a:schemeClr val="dk1"/>
              </a:solidFill>
              <a:latin typeface="Arial"/>
              <a:ea typeface="Arial"/>
              <a:cs typeface="Arial"/>
              <a:sym typeface="Arial"/>
            </a:endParaRPr>
          </a:p>
          <a:p>
            <a:pPr indent="-139700" lvl="1" marL="114300" marR="0" rtl="0" algn="l">
              <a:lnSpc>
                <a:spcPct val="75000"/>
              </a:lnSpc>
              <a:spcBef>
                <a:spcPts val="220"/>
              </a:spcBef>
              <a:spcAft>
                <a:spcPts val="0"/>
              </a:spcAft>
              <a:buClr>
                <a:schemeClr val="dk1"/>
              </a:buClr>
              <a:buSzPts val="2200"/>
              <a:buFont typeface="Arial"/>
              <a:buChar char="•"/>
            </a:pPr>
            <a:r>
              <a:rPr b="0" i="0" lang="id-ID" sz="2200" u="none" cap="none" strike="noStrike">
                <a:solidFill>
                  <a:schemeClr val="dk1"/>
                </a:solidFill>
                <a:latin typeface="Arial"/>
                <a:ea typeface="Arial"/>
                <a:cs typeface="Arial"/>
                <a:sym typeface="Arial"/>
              </a:rPr>
              <a:t>Predicting</a:t>
            </a:r>
            <a:endParaRPr b="0" i="0" sz="2200" u="none" cap="none" strike="noStrike">
              <a:solidFill>
                <a:schemeClr val="dk1"/>
              </a:solidFill>
              <a:latin typeface="Arial"/>
              <a:ea typeface="Arial"/>
              <a:cs typeface="Arial"/>
              <a:sym typeface="Arial"/>
            </a:endParaRPr>
          </a:p>
          <a:p>
            <a:pPr indent="0" lvl="1" marL="114300" marR="0" rtl="0" algn="l">
              <a:lnSpc>
                <a:spcPct val="75000"/>
              </a:lnSpc>
              <a:spcBef>
                <a:spcPts val="22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39700" lvl="1" marL="114300" marR="0" rtl="0" algn="l">
              <a:lnSpc>
                <a:spcPct val="75000"/>
              </a:lnSpc>
              <a:spcBef>
                <a:spcPts val="180"/>
              </a:spcBef>
              <a:spcAft>
                <a:spcPts val="0"/>
              </a:spcAft>
              <a:buClr>
                <a:schemeClr val="dk1"/>
              </a:buClr>
              <a:buSzPts val="2200"/>
              <a:buFont typeface="Arial"/>
              <a:buChar char="•"/>
            </a:pPr>
            <a:r>
              <a:rPr b="0" i="0" lang="id-ID" sz="2200" u="none" cap="none" strike="noStrike">
                <a:solidFill>
                  <a:schemeClr val="dk1"/>
                </a:solidFill>
                <a:latin typeface="Arial"/>
                <a:ea typeface="Arial"/>
                <a:cs typeface="Arial"/>
                <a:sym typeface="Arial"/>
              </a:rPr>
              <a:t>Analysing</a:t>
            </a:r>
            <a:endParaRPr b="0" i="0" sz="2200" u="none" cap="none" strike="noStrike">
              <a:solidFill>
                <a:schemeClr val="dk1"/>
              </a:solidFill>
              <a:latin typeface="Arial"/>
              <a:ea typeface="Arial"/>
              <a:cs typeface="Arial"/>
              <a:sym typeface="Arial"/>
            </a:endParaRPr>
          </a:p>
          <a:p>
            <a:pPr indent="0" lvl="1" marL="114300" marR="0" rtl="0" algn="l">
              <a:lnSpc>
                <a:spcPct val="75000"/>
              </a:lnSpc>
              <a:spcBef>
                <a:spcPts val="22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39700" lvl="1" marL="114300" marR="0" rtl="0" algn="l">
              <a:lnSpc>
                <a:spcPct val="75000"/>
              </a:lnSpc>
              <a:spcBef>
                <a:spcPts val="180"/>
              </a:spcBef>
              <a:spcAft>
                <a:spcPts val="0"/>
              </a:spcAft>
              <a:buClr>
                <a:schemeClr val="dk1"/>
              </a:buClr>
              <a:buSzPts val="2200"/>
              <a:buFont typeface="Arial"/>
              <a:buChar char="•"/>
            </a:pPr>
            <a:r>
              <a:rPr b="0" i="0" lang="id-ID" sz="2200" u="none" cap="none" strike="noStrike">
                <a:solidFill>
                  <a:schemeClr val="dk1"/>
                </a:solidFill>
                <a:latin typeface="Arial"/>
                <a:ea typeface="Arial"/>
                <a:cs typeface="Arial"/>
                <a:sym typeface="Arial"/>
              </a:rPr>
              <a:t>Investigating</a:t>
            </a:r>
            <a:endParaRPr/>
          </a:p>
          <a:p>
            <a:pPr indent="0" lvl="1" marL="114300" marR="0" rtl="0" algn="l">
              <a:lnSpc>
                <a:spcPct val="75000"/>
              </a:lnSpc>
              <a:spcBef>
                <a:spcPts val="220"/>
              </a:spcBef>
              <a:spcAft>
                <a:spcPts val="0"/>
              </a:spcAft>
              <a:buClr>
                <a:schemeClr val="dk1"/>
              </a:buClr>
              <a:buSzPts val="2200"/>
              <a:buFont typeface="Arial"/>
              <a:buNone/>
            </a:pPr>
            <a:r>
              <a:t/>
            </a:r>
            <a:endParaRPr b="0" i="0" sz="2200" u="none" cap="none" strike="noStrike">
              <a:solidFill>
                <a:schemeClr val="dk1"/>
              </a:solidFill>
              <a:latin typeface="Arial"/>
              <a:ea typeface="Arial"/>
              <a:cs typeface="Arial"/>
              <a:sym typeface="Arial"/>
            </a:endParaRPr>
          </a:p>
          <a:p>
            <a:pPr indent="-139700" lvl="1" marL="114300" marR="0" rtl="0" algn="l">
              <a:lnSpc>
                <a:spcPct val="75000"/>
              </a:lnSpc>
              <a:spcBef>
                <a:spcPts val="220"/>
              </a:spcBef>
              <a:spcAft>
                <a:spcPts val="0"/>
              </a:spcAft>
              <a:buClr>
                <a:schemeClr val="dk1"/>
              </a:buClr>
              <a:buSzPts val="2200"/>
              <a:buFont typeface="Arial"/>
              <a:buChar char="•"/>
            </a:pPr>
            <a:r>
              <a:rPr b="0" i="0" lang="id-ID" sz="2200" u="none" cap="none" strike="noStrike">
                <a:solidFill>
                  <a:schemeClr val="dk1"/>
                </a:solidFill>
                <a:latin typeface="Arial"/>
                <a:ea typeface="Arial"/>
                <a:cs typeface="Arial"/>
                <a:sym typeface="Arial"/>
              </a:rPr>
              <a:t>Problem-solving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6"/>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263" name="Google Shape;263;p16"/>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1.3 What Are Skills and Processes in Science?</a:t>
            </a:r>
            <a:endParaRPr b="0" sz="2800">
              <a:solidFill>
                <a:schemeClr val="lt1"/>
              </a:solidFill>
              <a:latin typeface="Arial"/>
              <a:ea typeface="Arial"/>
              <a:cs typeface="Arial"/>
              <a:sym typeface="Arial"/>
            </a:endParaRPr>
          </a:p>
        </p:txBody>
      </p:sp>
      <p:sp>
        <p:nvSpPr>
          <p:cNvPr id="264" name="Google Shape;264;p16"/>
          <p:cNvSpPr/>
          <p:nvPr/>
        </p:nvSpPr>
        <p:spPr>
          <a:xfrm flipH="1">
            <a:off x="375397" y="2016275"/>
            <a:ext cx="4251325" cy="1748987"/>
          </a:xfrm>
          <a:prstGeom prst="wedgeEllipseCallout">
            <a:avLst>
              <a:gd fmla="val 45740" name="adj1"/>
              <a:gd fmla="val 53714" name="adj2"/>
            </a:avLst>
          </a:prstGeom>
          <a:solidFill>
            <a:srgbClr val="FBD4B4"/>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600"/>
              <a:buFont typeface="Arial"/>
              <a:buNone/>
            </a:pPr>
            <a:r>
              <a:t/>
            </a:r>
            <a:endParaRPr sz="1600">
              <a:solidFill>
                <a:srgbClr val="0432FF"/>
              </a:solidFill>
              <a:latin typeface="Arial"/>
              <a:ea typeface="Arial"/>
              <a:cs typeface="Arial"/>
              <a:sym typeface="Arial"/>
            </a:endParaRPr>
          </a:p>
          <a:p>
            <a:pPr indent="0" lvl="0" marL="0" marR="0" rtl="0" algn="ctr">
              <a:spcBef>
                <a:spcPts val="0"/>
              </a:spcBef>
              <a:spcAft>
                <a:spcPts val="0"/>
              </a:spcAft>
              <a:buClr>
                <a:srgbClr val="0432FF"/>
              </a:buClr>
              <a:buSzPts val="2200"/>
              <a:buFont typeface="Arial"/>
              <a:buNone/>
            </a:pPr>
            <a:r>
              <a:rPr lang="id-ID" sz="2200">
                <a:solidFill>
                  <a:srgbClr val="0432FF"/>
                </a:solidFill>
                <a:latin typeface="Arial"/>
                <a:ea typeface="Arial"/>
                <a:cs typeface="Arial"/>
                <a:sym typeface="Arial"/>
              </a:rPr>
              <a:t>What are skills and processes in science?</a:t>
            </a:r>
            <a:endParaRPr/>
          </a:p>
        </p:txBody>
      </p:sp>
      <p:sp>
        <p:nvSpPr>
          <p:cNvPr id="265" name="Google Shape;265;p16"/>
          <p:cNvSpPr/>
          <p:nvPr/>
        </p:nvSpPr>
        <p:spPr>
          <a:xfrm flipH="1">
            <a:off x="4572000" y="2890768"/>
            <a:ext cx="4320480" cy="1860338"/>
          </a:xfrm>
          <a:prstGeom prst="wedgeEllipseCallout">
            <a:avLst>
              <a:gd fmla="val -34784" name="adj1"/>
              <a:gd fmla="val 65808" name="adj2"/>
            </a:avLst>
          </a:prstGeom>
          <a:solidFill>
            <a:srgbClr val="C2D59B"/>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rgbClr val="0432FF"/>
              </a:buClr>
              <a:buSzPts val="2200"/>
              <a:buFont typeface="Arial"/>
              <a:buNone/>
            </a:pPr>
            <a:r>
              <a:rPr lang="id-ID" sz="2200">
                <a:solidFill>
                  <a:srgbClr val="0432FF"/>
                </a:solidFill>
                <a:latin typeface="Arial"/>
                <a:ea typeface="Arial"/>
                <a:cs typeface="Arial"/>
                <a:sym typeface="Arial"/>
              </a:rPr>
              <a:t>What are the steps in planning an investigation?</a:t>
            </a:r>
            <a:endParaRPr/>
          </a:p>
        </p:txBody>
      </p:sp>
      <p:sp>
        <p:nvSpPr>
          <p:cNvPr id="266" name="Google Shape;266;p16"/>
          <p:cNvSpPr txBox="1"/>
          <p:nvPr/>
        </p:nvSpPr>
        <p:spPr>
          <a:xfrm>
            <a:off x="396875" y="838200"/>
            <a:ext cx="8207573"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d-ID" sz="2800">
                <a:solidFill>
                  <a:srgbClr val="000000"/>
                </a:solidFill>
                <a:latin typeface="Arial"/>
                <a:ea typeface="Arial"/>
                <a:cs typeface="Arial"/>
                <a:sym typeface="Arial"/>
              </a:rPr>
              <a:t>At the end of this section, you should be able to answer the following questions:</a:t>
            </a:r>
            <a:endParaRPr/>
          </a:p>
        </p:txBody>
      </p:sp>
      <p:sp>
        <p:nvSpPr>
          <p:cNvPr id="267" name="Google Shape;267;p16"/>
          <p:cNvSpPr/>
          <p:nvPr/>
        </p:nvSpPr>
        <p:spPr>
          <a:xfrm flipH="1">
            <a:off x="408009" y="4175810"/>
            <a:ext cx="4320480" cy="1860338"/>
          </a:xfrm>
          <a:prstGeom prst="wedgeEllipseCallout">
            <a:avLst>
              <a:gd fmla="val 45023" name="adj1"/>
              <a:gd fmla="val 57616" name="adj2"/>
            </a:avLst>
          </a:prstGeom>
          <a:solidFill>
            <a:srgbClr val="8CB3E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rgbClr val="0432FF"/>
              </a:buClr>
              <a:buSzPts val="2200"/>
              <a:buFont typeface="Arial"/>
              <a:buNone/>
            </a:pPr>
            <a:r>
              <a:rPr lang="id-ID" sz="2200">
                <a:solidFill>
                  <a:srgbClr val="0432FF"/>
                </a:solidFill>
                <a:latin typeface="Arial"/>
                <a:ea typeface="Arial"/>
                <a:cs typeface="Arial"/>
                <a:sym typeface="Arial"/>
              </a:rPr>
              <a:t>How do we test our hypothesis?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7"/>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274" name="Google Shape;274;p17"/>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1.3 What Are Skills and Processes in Science?</a:t>
            </a:r>
            <a:endParaRPr b="0" sz="2800">
              <a:solidFill>
                <a:schemeClr val="lt1"/>
              </a:solidFill>
              <a:latin typeface="Arial"/>
              <a:ea typeface="Arial"/>
              <a:cs typeface="Arial"/>
              <a:sym typeface="Arial"/>
            </a:endParaRPr>
          </a:p>
        </p:txBody>
      </p:sp>
      <p:sp>
        <p:nvSpPr>
          <p:cNvPr id="275" name="Google Shape;275;p17"/>
          <p:cNvSpPr txBox="1"/>
          <p:nvPr/>
        </p:nvSpPr>
        <p:spPr>
          <a:xfrm>
            <a:off x="396875" y="838200"/>
            <a:ext cx="8302411"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2800">
                <a:solidFill>
                  <a:srgbClr val="000000"/>
                </a:solidFill>
                <a:latin typeface="Arial"/>
                <a:ea typeface="Arial"/>
                <a:cs typeface="Arial"/>
                <a:sym typeface="Arial"/>
              </a:rPr>
              <a:t>OBSERVING</a:t>
            </a:r>
            <a:endParaRPr b="1" sz="2400">
              <a:solidFill>
                <a:srgbClr val="000000"/>
              </a:solidFill>
              <a:latin typeface="Arial"/>
              <a:ea typeface="Arial"/>
              <a:cs typeface="Arial"/>
              <a:sym typeface="Arial"/>
            </a:endParaRPr>
          </a:p>
          <a:p>
            <a:pPr indent="0" lvl="0" marL="0" marR="0" rtl="0" algn="l">
              <a:spcBef>
                <a:spcPts val="0"/>
              </a:spcBef>
              <a:spcAft>
                <a:spcPts val="0"/>
              </a:spcAft>
              <a:buNone/>
            </a:pPr>
            <a:r>
              <a:t/>
            </a:r>
            <a:endParaRPr sz="2400">
              <a:solidFill>
                <a:srgbClr val="000000"/>
              </a:solidFill>
              <a:latin typeface="Arial"/>
              <a:ea typeface="Arial"/>
              <a:cs typeface="Arial"/>
              <a:sym typeface="Arial"/>
            </a:endParaRPr>
          </a:p>
          <a:p>
            <a:pPr indent="0" lvl="0" marL="0" marR="0" rtl="0" algn="l">
              <a:spcBef>
                <a:spcPts val="0"/>
              </a:spcBef>
              <a:spcAft>
                <a:spcPts val="0"/>
              </a:spcAft>
              <a:buNone/>
            </a:pPr>
            <a:r>
              <a:rPr lang="id-ID" sz="2200">
                <a:solidFill>
                  <a:srgbClr val="000000"/>
                </a:solidFill>
                <a:latin typeface="Arial"/>
                <a:ea typeface="Arial"/>
                <a:cs typeface="Arial"/>
                <a:sym typeface="Arial"/>
              </a:rPr>
              <a:t>Observing is the skill of </a:t>
            </a:r>
            <a:r>
              <a:rPr b="1" lang="id-ID" sz="2200">
                <a:solidFill>
                  <a:schemeClr val="dk1"/>
                </a:solidFill>
                <a:latin typeface="Arial"/>
                <a:ea typeface="Arial"/>
                <a:cs typeface="Arial"/>
                <a:sym typeface="Arial"/>
              </a:rPr>
              <a:t>using the senses </a:t>
            </a:r>
            <a:r>
              <a:rPr lang="id-ID" sz="2200">
                <a:solidFill>
                  <a:srgbClr val="000000"/>
                </a:solidFill>
                <a:latin typeface="Arial"/>
                <a:ea typeface="Arial"/>
                <a:cs typeface="Arial"/>
                <a:sym typeface="Arial"/>
              </a:rPr>
              <a:t>to find out about things or what is happening.</a:t>
            </a:r>
            <a:endParaRPr/>
          </a:p>
          <a:p>
            <a:pPr indent="0" lvl="0" marL="0" marR="0" rtl="0" algn="l">
              <a:spcBef>
                <a:spcPts val="0"/>
              </a:spcBef>
              <a:spcAft>
                <a:spcPts val="0"/>
              </a:spcAft>
              <a:buNone/>
            </a:pPr>
            <a:r>
              <a:t/>
            </a:r>
            <a:endParaRPr sz="2200">
              <a:solidFill>
                <a:srgbClr val="000000"/>
              </a:solidFill>
              <a:latin typeface="Arial"/>
              <a:ea typeface="Arial"/>
              <a:cs typeface="Arial"/>
              <a:sym typeface="Arial"/>
            </a:endParaRPr>
          </a:p>
          <a:p>
            <a:pPr indent="0" lvl="0" marL="0" marR="0" rtl="0" algn="l">
              <a:spcBef>
                <a:spcPts val="0"/>
              </a:spcBef>
              <a:spcAft>
                <a:spcPts val="0"/>
              </a:spcAft>
              <a:buNone/>
            </a:pPr>
            <a:r>
              <a:rPr lang="id-ID" sz="2200">
                <a:solidFill>
                  <a:srgbClr val="000000"/>
                </a:solidFill>
                <a:latin typeface="Arial"/>
                <a:ea typeface="Arial"/>
                <a:cs typeface="Arial"/>
                <a:sym typeface="Arial"/>
              </a:rPr>
              <a:t>We observe with our senses and/or with the help of instruments (thermometers, microscopes and telescopes).</a:t>
            </a:r>
            <a:endParaRPr sz="2200">
              <a:solidFill>
                <a:srgbClr val="000000"/>
              </a:solidFill>
              <a:latin typeface="Arial"/>
              <a:ea typeface="Arial"/>
              <a:cs typeface="Arial"/>
              <a:sym typeface="Arial"/>
            </a:endParaRPr>
          </a:p>
        </p:txBody>
      </p:sp>
      <p:pic>
        <p:nvPicPr>
          <p:cNvPr id="276" name="Google Shape;276;p17"/>
          <p:cNvPicPr preferRelativeResize="0"/>
          <p:nvPr/>
        </p:nvPicPr>
        <p:blipFill rotWithShape="1">
          <a:blip r:embed="rId3">
            <a:alphaModFix/>
          </a:blip>
          <a:srcRect b="0" l="0" r="0" t="0"/>
          <a:stretch/>
        </p:blipFill>
        <p:spPr>
          <a:xfrm>
            <a:off x="0" y="4487947"/>
            <a:ext cx="2717800" cy="2070100"/>
          </a:xfrm>
          <a:prstGeom prst="rect">
            <a:avLst/>
          </a:prstGeom>
          <a:noFill/>
          <a:ln>
            <a:noFill/>
          </a:ln>
        </p:spPr>
      </p:pic>
      <p:sp>
        <p:nvSpPr>
          <p:cNvPr id="277" name="Google Shape;277;p17"/>
          <p:cNvSpPr/>
          <p:nvPr/>
        </p:nvSpPr>
        <p:spPr>
          <a:xfrm>
            <a:off x="1355697" y="3539482"/>
            <a:ext cx="3121970" cy="1770532"/>
          </a:xfrm>
          <a:prstGeom prst="wedgeEllipseCallout">
            <a:avLst>
              <a:gd fmla="val -20833" name="adj1"/>
              <a:gd fmla="val 62500" name="adj2"/>
            </a:avLst>
          </a:prstGeom>
          <a:solidFill>
            <a:srgbClr val="FFC000"/>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id-ID" sz="2200">
                <a:solidFill>
                  <a:srgbClr val="0432FF"/>
                </a:solidFill>
                <a:latin typeface="Arial"/>
                <a:ea typeface="Arial"/>
                <a:cs typeface="Arial"/>
                <a:sym typeface="Arial"/>
              </a:rPr>
              <a:t>What tool can help us see these structures in a plant leaf?</a:t>
            </a:r>
            <a:endParaRPr/>
          </a:p>
        </p:txBody>
      </p:sp>
      <p:pic>
        <p:nvPicPr>
          <p:cNvPr id="278" name="Google Shape;278;p17"/>
          <p:cNvPicPr preferRelativeResize="0"/>
          <p:nvPr/>
        </p:nvPicPr>
        <p:blipFill rotWithShape="1">
          <a:blip r:embed="rId4">
            <a:alphaModFix/>
          </a:blip>
          <a:srcRect b="0" l="0" r="0" t="0"/>
          <a:stretch/>
        </p:blipFill>
        <p:spPr>
          <a:xfrm>
            <a:off x="6660232" y="4233947"/>
            <a:ext cx="2311400" cy="2324100"/>
          </a:xfrm>
          <a:prstGeom prst="rect">
            <a:avLst/>
          </a:prstGeom>
          <a:noFill/>
          <a:ln>
            <a:noFill/>
          </a:ln>
        </p:spPr>
      </p:pic>
      <p:sp>
        <p:nvSpPr>
          <p:cNvPr id="279" name="Google Shape;279;p17"/>
          <p:cNvSpPr/>
          <p:nvPr/>
        </p:nvSpPr>
        <p:spPr>
          <a:xfrm>
            <a:off x="5004048" y="3497037"/>
            <a:ext cx="3121970" cy="1770532"/>
          </a:xfrm>
          <a:prstGeom prst="wedgeEllipseCallout">
            <a:avLst>
              <a:gd fmla="val -20833" name="adj1"/>
              <a:gd fmla="val 62500" name="adj2"/>
            </a:avLst>
          </a:prstGeom>
          <a:solidFill>
            <a:srgbClr val="92D050"/>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id-ID" sz="2200">
                <a:solidFill>
                  <a:srgbClr val="0432FF"/>
                </a:solidFill>
                <a:latin typeface="Arial"/>
                <a:ea typeface="Arial"/>
                <a:cs typeface="Arial"/>
                <a:sym typeface="Arial"/>
              </a:rPr>
              <a:t>What tool can help us know the temperature of the tea?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8"/>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286" name="Google Shape;286;p18"/>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1.3 What Are Skills and Processes in Science?</a:t>
            </a:r>
            <a:endParaRPr b="0" sz="2800">
              <a:solidFill>
                <a:schemeClr val="lt1"/>
              </a:solidFill>
              <a:latin typeface="Arial"/>
              <a:ea typeface="Arial"/>
              <a:cs typeface="Arial"/>
              <a:sym typeface="Arial"/>
            </a:endParaRPr>
          </a:p>
        </p:txBody>
      </p:sp>
      <p:sp>
        <p:nvSpPr>
          <p:cNvPr id="287" name="Google Shape;287;p18"/>
          <p:cNvSpPr txBox="1"/>
          <p:nvPr/>
        </p:nvSpPr>
        <p:spPr>
          <a:xfrm>
            <a:off x="395536" y="1556792"/>
            <a:ext cx="3889373" cy="32624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2800">
                <a:solidFill>
                  <a:srgbClr val="000000"/>
                </a:solidFill>
                <a:latin typeface="Arial"/>
                <a:ea typeface="Arial"/>
                <a:cs typeface="Arial"/>
                <a:sym typeface="Arial"/>
              </a:rPr>
              <a:t>COMMUNICATING</a:t>
            </a:r>
            <a:endParaRPr/>
          </a:p>
          <a:p>
            <a:pPr indent="0" lvl="0" marL="0" marR="0" rtl="0" algn="l">
              <a:spcBef>
                <a:spcPts val="0"/>
              </a:spcBef>
              <a:spcAft>
                <a:spcPts val="0"/>
              </a:spcAft>
              <a:buNone/>
            </a:pPr>
            <a:r>
              <a:t/>
            </a:r>
            <a:endParaRPr sz="2400">
              <a:solidFill>
                <a:srgbClr val="000000"/>
              </a:solidFill>
              <a:latin typeface="Arial"/>
              <a:ea typeface="Arial"/>
              <a:cs typeface="Arial"/>
              <a:sym typeface="Arial"/>
            </a:endParaRPr>
          </a:p>
          <a:p>
            <a:pPr indent="0" lvl="0" marL="0" marR="0" rtl="0" algn="l">
              <a:spcBef>
                <a:spcPts val="0"/>
              </a:spcBef>
              <a:spcAft>
                <a:spcPts val="0"/>
              </a:spcAft>
              <a:buNone/>
            </a:pPr>
            <a:r>
              <a:rPr lang="id-ID" sz="2200">
                <a:solidFill>
                  <a:srgbClr val="000000"/>
                </a:solidFill>
                <a:latin typeface="Arial"/>
                <a:ea typeface="Arial"/>
                <a:cs typeface="Arial"/>
                <a:sym typeface="Arial"/>
              </a:rPr>
              <a:t>Communicating is a skill that involves </a:t>
            </a:r>
            <a:r>
              <a:rPr b="1" lang="id-ID" sz="2200">
                <a:solidFill>
                  <a:schemeClr val="dk1"/>
                </a:solidFill>
                <a:latin typeface="Arial"/>
                <a:ea typeface="Arial"/>
                <a:cs typeface="Arial"/>
                <a:sym typeface="Arial"/>
              </a:rPr>
              <a:t>sending and receiving information</a:t>
            </a:r>
            <a:r>
              <a:rPr lang="id-ID" sz="2200">
                <a:solidFill>
                  <a:srgbClr val="000000"/>
                </a:solidFill>
                <a:latin typeface="Arial"/>
                <a:ea typeface="Arial"/>
                <a:cs typeface="Arial"/>
                <a:sym typeface="Arial"/>
              </a:rPr>
              <a:t>.</a:t>
            </a:r>
            <a:endParaRPr/>
          </a:p>
          <a:p>
            <a:pPr indent="0" lvl="0" marL="0" marR="0" rtl="0" algn="l">
              <a:spcBef>
                <a:spcPts val="0"/>
              </a:spcBef>
              <a:spcAft>
                <a:spcPts val="0"/>
              </a:spcAft>
              <a:buNone/>
            </a:pPr>
            <a:r>
              <a:t/>
            </a:r>
            <a:endParaRPr sz="2200">
              <a:solidFill>
                <a:srgbClr val="000000"/>
              </a:solidFill>
              <a:latin typeface="Arial"/>
              <a:ea typeface="Arial"/>
              <a:cs typeface="Arial"/>
              <a:sym typeface="Arial"/>
            </a:endParaRPr>
          </a:p>
          <a:p>
            <a:pPr indent="0" lvl="0" marL="0" marR="0" rtl="0" algn="l">
              <a:spcBef>
                <a:spcPts val="0"/>
              </a:spcBef>
              <a:spcAft>
                <a:spcPts val="0"/>
              </a:spcAft>
              <a:buNone/>
            </a:pPr>
            <a:r>
              <a:rPr lang="id-ID" sz="2200">
                <a:solidFill>
                  <a:srgbClr val="0432FF"/>
                </a:solidFill>
                <a:latin typeface="Arial"/>
                <a:ea typeface="Arial"/>
                <a:cs typeface="Arial"/>
                <a:sym typeface="Arial"/>
              </a:rPr>
              <a:t>In what forms can we present the information on the growth of a plant?</a:t>
            </a:r>
            <a:endParaRPr sz="2200">
              <a:solidFill>
                <a:srgbClr val="0432FF"/>
              </a:solidFill>
              <a:latin typeface="Arial"/>
              <a:ea typeface="Arial"/>
              <a:cs typeface="Arial"/>
              <a:sym typeface="Arial"/>
            </a:endParaRPr>
          </a:p>
        </p:txBody>
      </p:sp>
      <p:pic>
        <p:nvPicPr>
          <p:cNvPr id="288" name="Google Shape;288;p18"/>
          <p:cNvPicPr preferRelativeResize="0"/>
          <p:nvPr/>
        </p:nvPicPr>
        <p:blipFill rotWithShape="1">
          <a:blip r:embed="rId3">
            <a:alphaModFix/>
          </a:blip>
          <a:srcRect b="0" l="0" r="0" t="0"/>
          <a:stretch/>
        </p:blipFill>
        <p:spPr>
          <a:xfrm>
            <a:off x="4716016" y="717865"/>
            <a:ext cx="4305300" cy="5829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9"/>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295" name="Google Shape;295;p19"/>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1.3 What Are Skills and Processes in Science?</a:t>
            </a:r>
            <a:endParaRPr b="0" sz="2800">
              <a:solidFill>
                <a:schemeClr val="lt1"/>
              </a:solidFill>
              <a:latin typeface="Arial"/>
              <a:ea typeface="Arial"/>
              <a:cs typeface="Arial"/>
              <a:sym typeface="Arial"/>
            </a:endParaRPr>
          </a:p>
        </p:txBody>
      </p:sp>
      <p:sp>
        <p:nvSpPr>
          <p:cNvPr id="296" name="Google Shape;296;p19"/>
          <p:cNvSpPr txBox="1"/>
          <p:nvPr/>
        </p:nvSpPr>
        <p:spPr>
          <a:xfrm>
            <a:off x="396875" y="838200"/>
            <a:ext cx="8302411"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2800">
                <a:solidFill>
                  <a:srgbClr val="000000"/>
                </a:solidFill>
                <a:latin typeface="Arial"/>
                <a:ea typeface="Arial"/>
                <a:cs typeface="Arial"/>
                <a:sym typeface="Arial"/>
              </a:rPr>
              <a:t>INFERRING</a:t>
            </a:r>
            <a:endParaRPr/>
          </a:p>
          <a:p>
            <a:pPr indent="0" lvl="0" marL="0" marR="0" rtl="0" algn="l">
              <a:spcBef>
                <a:spcPts val="0"/>
              </a:spcBef>
              <a:spcAft>
                <a:spcPts val="0"/>
              </a:spcAft>
              <a:buNone/>
            </a:pPr>
            <a:r>
              <a:t/>
            </a:r>
            <a:endParaRPr sz="2400">
              <a:solidFill>
                <a:srgbClr val="000000"/>
              </a:solidFill>
              <a:latin typeface="Arial"/>
              <a:ea typeface="Arial"/>
              <a:cs typeface="Arial"/>
              <a:sym typeface="Arial"/>
            </a:endParaRPr>
          </a:p>
          <a:p>
            <a:pPr indent="0" lvl="0" marL="0" marR="0" rtl="0" algn="l">
              <a:spcBef>
                <a:spcPts val="0"/>
              </a:spcBef>
              <a:spcAft>
                <a:spcPts val="0"/>
              </a:spcAft>
              <a:buNone/>
            </a:pPr>
            <a:r>
              <a:rPr lang="id-ID" sz="2200">
                <a:solidFill>
                  <a:srgbClr val="000000"/>
                </a:solidFill>
                <a:latin typeface="Arial"/>
                <a:ea typeface="Arial"/>
                <a:cs typeface="Arial"/>
                <a:sym typeface="Arial"/>
              </a:rPr>
              <a:t>Inferring is the skill of </a:t>
            </a:r>
            <a:r>
              <a:rPr b="1" lang="id-ID" sz="2200">
                <a:solidFill>
                  <a:schemeClr val="dk1"/>
                </a:solidFill>
                <a:latin typeface="Arial"/>
                <a:ea typeface="Arial"/>
                <a:cs typeface="Arial"/>
                <a:sym typeface="Arial"/>
              </a:rPr>
              <a:t>drawing conclusions </a:t>
            </a:r>
            <a:r>
              <a:rPr lang="id-ID" sz="2200">
                <a:solidFill>
                  <a:srgbClr val="000000"/>
                </a:solidFill>
                <a:latin typeface="Arial"/>
                <a:ea typeface="Arial"/>
                <a:cs typeface="Arial"/>
                <a:sym typeface="Arial"/>
              </a:rPr>
              <a:t>from observations or information gathered.</a:t>
            </a:r>
            <a:endParaRPr/>
          </a:p>
          <a:p>
            <a:pPr indent="0" lvl="0" marL="0" marR="0" rtl="0" algn="l">
              <a:spcBef>
                <a:spcPts val="0"/>
              </a:spcBef>
              <a:spcAft>
                <a:spcPts val="0"/>
              </a:spcAft>
              <a:buNone/>
            </a:pPr>
            <a:r>
              <a:t/>
            </a:r>
            <a:endParaRPr sz="2200">
              <a:solidFill>
                <a:srgbClr val="000000"/>
              </a:solidFill>
              <a:latin typeface="Arial"/>
              <a:ea typeface="Arial"/>
              <a:cs typeface="Arial"/>
              <a:sym typeface="Arial"/>
            </a:endParaRPr>
          </a:p>
          <a:p>
            <a:pPr indent="0" lvl="0" marL="0" marR="0" rtl="0" algn="l">
              <a:spcBef>
                <a:spcPts val="0"/>
              </a:spcBef>
              <a:spcAft>
                <a:spcPts val="0"/>
              </a:spcAft>
              <a:buNone/>
            </a:pPr>
            <a:r>
              <a:rPr lang="id-ID" sz="2200">
                <a:solidFill>
                  <a:srgbClr val="000000"/>
                </a:solidFill>
                <a:latin typeface="Arial"/>
                <a:ea typeface="Arial"/>
                <a:cs typeface="Arial"/>
                <a:sym typeface="Arial"/>
              </a:rPr>
              <a:t>The conclusions that we draw by inferring are called </a:t>
            </a:r>
            <a:r>
              <a:rPr b="1" lang="id-ID" sz="2200">
                <a:solidFill>
                  <a:schemeClr val="dk1"/>
                </a:solidFill>
                <a:latin typeface="Arial"/>
                <a:ea typeface="Arial"/>
                <a:cs typeface="Arial"/>
                <a:sym typeface="Arial"/>
              </a:rPr>
              <a:t>inferences.</a:t>
            </a:r>
            <a:endParaRPr/>
          </a:p>
        </p:txBody>
      </p:sp>
      <p:sp>
        <p:nvSpPr>
          <p:cNvPr id="297" name="Google Shape;297;p19"/>
          <p:cNvSpPr/>
          <p:nvPr/>
        </p:nvSpPr>
        <p:spPr>
          <a:xfrm>
            <a:off x="4548080" y="3177095"/>
            <a:ext cx="2143140" cy="1696865"/>
          </a:xfrm>
          <a:prstGeom prst="wedgeRoundRectCallout">
            <a:avLst>
              <a:gd fmla="val -40981" name="adj1"/>
              <a:gd fmla="val 63867" name="adj2"/>
              <a:gd fmla="val 16667" name="adj3"/>
            </a:avLst>
          </a:prstGeom>
          <a:solidFill>
            <a:srgbClr val="FBD4B4"/>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id-ID" sz="2200">
                <a:solidFill>
                  <a:srgbClr val="0432FF"/>
                </a:solidFill>
                <a:latin typeface="Arial"/>
                <a:ea typeface="Arial"/>
                <a:cs typeface="Arial"/>
                <a:sym typeface="Arial"/>
              </a:rPr>
              <a:t>Is this animal a mammal?</a:t>
            </a:r>
            <a:endParaRPr/>
          </a:p>
        </p:txBody>
      </p:sp>
      <p:pic>
        <p:nvPicPr>
          <p:cNvPr id="298" name="Google Shape;298;p19"/>
          <p:cNvPicPr preferRelativeResize="0"/>
          <p:nvPr/>
        </p:nvPicPr>
        <p:blipFill rotWithShape="1">
          <a:blip r:embed="rId3">
            <a:alphaModFix/>
          </a:blip>
          <a:srcRect b="0" l="0" r="0" t="0"/>
          <a:stretch/>
        </p:blipFill>
        <p:spPr>
          <a:xfrm>
            <a:off x="0" y="3544487"/>
            <a:ext cx="2260600" cy="2997200"/>
          </a:xfrm>
          <a:prstGeom prst="rect">
            <a:avLst/>
          </a:prstGeom>
          <a:noFill/>
          <a:ln>
            <a:noFill/>
          </a:ln>
        </p:spPr>
      </p:pic>
      <p:sp>
        <p:nvSpPr>
          <p:cNvPr id="299" name="Google Shape;299;p19"/>
          <p:cNvSpPr/>
          <p:nvPr/>
        </p:nvSpPr>
        <p:spPr>
          <a:xfrm>
            <a:off x="1878551" y="3313513"/>
            <a:ext cx="2143140" cy="1858701"/>
          </a:xfrm>
          <a:prstGeom prst="wedgeRoundRectCallout">
            <a:avLst>
              <a:gd fmla="val -48445" name="adj1"/>
              <a:gd fmla="val 64606" name="adj2"/>
              <a:gd fmla="val 16667" name="adj3"/>
            </a:avLst>
          </a:prstGeom>
          <a:solidFill>
            <a:srgbClr val="C4BD97"/>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id-ID" sz="2200">
                <a:solidFill>
                  <a:srgbClr val="0432FF"/>
                </a:solidFill>
                <a:latin typeface="Arial"/>
                <a:ea typeface="Arial"/>
                <a:cs typeface="Arial"/>
                <a:sym typeface="Arial"/>
              </a:rPr>
              <a:t>Is her baby brother likely to have curly hair?</a:t>
            </a:r>
            <a:endParaRPr/>
          </a:p>
        </p:txBody>
      </p:sp>
      <p:pic>
        <p:nvPicPr>
          <p:cNvPr id="300" name="Google Shape;300;p19"/>
          <p:cNvPicPr preferRelativeResize="0"/>
          <p:nvPr/>
        </p:nvPicPr>
        <p:blipFill rotWithShape="1">
          <a:blip r:embed="rId4">
            <a:alphaModFix/>
          </a:blip>
          <a:srcRect b="0" l="0" r="0" t="0"/>
          <a:stretch/>
        </p:blipFill>
        <p:spPr>
          <a:xfrm>
            <a:off x="6732240" y="4242863"/>
            <a:ext cx="2171700" cy="228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102" name="Google Shape;102;p2"/>
          <p:cNvSpPr txBox="1"/>
          <p:nvPr>
            <p:ph type="title"/>
          </p:nvPr>
        </p:nvSpPr>
        <p:spPr>
          <a:xfrm>
            <a:off x="381000" y="762000"/>
            <a:ext cx="8458200" cy="1447799"/>
          </a:xfrm>
          <a:prstGeom prst="rect">
            <a:avLst/>
          </a:prstGeom>
          <a:noFill/>
          <a:ln>
            <a:noFill/>
          </a:ln>
        </p:spPr>
        <p:txBody>
          <a:bodyPr anchorCtr="0" anchor="ctr" bIns="45700" lIns="91425" spcFirstLastPara="1" rIns="91425" wrap="square" tIns="45700">
            <a:noAutofit/>
          </a:bodyPr>
          <a:lstStyle/>
          <a:p>
            <a:pPr indent="0" lvl="0" marL="0" rtl="0" algn="l">
              <a:lnSpc>
                <a:spcPct val="110000"/>
              </a:lnSpc>
              <a:spcBef>
                <a:spcPts val="0"/>
              </a:spcBef>
              <a:spcAft>
                <a:spcPts val="0"/>
              </a:spcAft>
              <a:buNone/>
            </a:pPr>
            <a:r>
              <a:rPr b="0" lang="id-ID" sz="4000">
                <a:solidFill>
                  <a:srgbClr val="292929"/>
                </a:solidFill>
                <a:latin typeface="Arial"/>
                <a:ea typeface="Arial"/>
                <a:cs typeface="Arial"/>
                <a:sym typeface="Arial"/>
              </a:rPr>
              <a:t>CHAPTER</a:t>
            </a:r>
            <a:r>
              <a:rPr lang="id-ID" sz="4000">
                <a:solidFill>
                  <a:srgbClr val="292929"/>
                </a:solidFill>
                <a:latin typeface="Arial"/>
                <a:ea typeface="Arial"/>
                <a:cs typeface="Arial"/>
                <a:sym typeface="Arial"/>
              </a:rPr>
              <a:t> </a:t>
            </a:r>
            <a:r>
              <a:rPr b="1" lang="id-ID" sz="4000">
                <a:solidFill>
                  <a:srgbClr val="292929"/>
                </a:solidFill>
                <a:latin typeface="Arial"/>
                <a:ea typeface="Arial"/>
                <a:cs typeface="Arial"/>
                <a:sym typeface="Arial"/>
              </a:rPr>
              <a:t>1</a:t>
            </a:r>
            <a:br>
              <a:rPr lang="id-ID" sz="4000">
                <a:solidFill>
                  <a:srgbClr val="292929"/>
                </a:solidFill>
                <a:latin typeface="Arial"/>
                <a:ea typeface="Arial"/>
                <a:cs typeface="Arial"/>
                <a:sym typeface="Arial"/>
              </a:rPr>
            </a:br>
            <a:r>
              <a:rPr b="1" lang="id-ID" sz="4000">
                <a:solidFill>
                  <a:srgbClr val="000000"/>
                </a:solidFill>
                <a:latin typeface="Arial"/>
                <a:ea typeface="Arial"/>
                <a:cs typeface="Arial"/>
                <a:sym typeface="Arial"/>
              </a:rPr>
              <a:t>Introducing Science</a:t>
            </a:r>
            <a:endParaRPr b="1" sz="4000">
              <a:solidFill>
                <a:srgbClr val="000000"/>
              </a:solidFill>
              <a:latin typeface="Arial"/>
              <a:ea typeface="Arial"/>
              <a:cs typeface="Arial"/>
              <a:sym typeface="Arial"/>
            </a:endParaRPr>
          </a:p>
        </p:txBody>
      </p:sp>
      <p:sp>
        <p:nvSpPr>
          <p:cNvPr id="103" name="Google Shape;103;p2"/>
          <p:cNvSpPr txBox="1"/>
          <p:nvPr/>
        </p:nvSpPr>
        <p:spPr>
          <a:xfrm>
            <a:off x="370756" y="2297067"/>
            <a:ext cx="3964852" cy="38164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id-ID" sz="2200" u="none" cap="none" strike="noStrike">
                <a:solidFill>
                  <a:schemeClr val="dk1"/>
                </a:solidFill>
                <a:latin typeface="Arial"/>
                <a:ea typeface="Arial"/>
                <a:cs typeface="Arial"/>
                <a:sym typeface="Arial"/>
              </a:rPr>
              <a:t>Our daily lives are very closely related to science.</a:t>
            </a:r>
            <a:endParaRPr/>
          </a:p>
          <a:p>
            <a:pPr indent="0" lvl="0" marL="0" marR="0" rtl="0" algn="l">
              <a:spcBef>
                <a:spcPts val="0"/>
              </a:spcBef>
              <a:spcAft>
                <a:spcPts val="0"/>
              </a:spcAft>
              <a:buNone/>
            </a:pPr>
            <a:r>
              <a:t/>
            </a:r>
            <a:endParaRPr sz="2200">
              <a:solidFill>
                <a:schemeClr val="dk1"/>
              </a:solidFill>
              <a:latin typeface="Arial"/>
              <a:ea typeface="Arial"/>
              <a:cs typeface="Arial"/>
              <a:sym typeface="Arial"/>
            </a:endParaRPr>
          </a:p>
          <a:p>
            <a:pPr indent="0" lvl="0" marL="0" marR="0" rtl="0" algn="l">
              <a:spcBef>
                <a:spcPts val="0"/>
              </a:spcBef>
              <a:spcAft>
                <a:spcPts val="0"/>
              </a:spcAft>
              <a:buNone/>
            </a:pPr>
            <a:r>
              <a:rPr lang="id-ID" sz="2200">
                <a:solidFill>
                  <a:srgbClr val="0432FF"/>
                </a:solidFill>
                <a:latin typeface="Arial"/>
                <a:ea typeface="Arial"/>
                <a:cs typeface="Arial"/>
                <a:sym typeface="Arial"/>
              </a:rPr>
              <a:t>How do you think that the food we eat, the clothes we wear, the transport we take, or the devices we use are related to science? Is science always useful and beneficial?</a:t>
            </a:r>
            <a:endParaRPr/>
          </a:p>
          <a:p>
            <a:pPr indent="0" lvl="0" marL="0" marR="0" rtl="0" algn="l">
              <a:spcBef>
                <a:spcPts val="0"/>
              </a:spcBef>
              <a:spcAft>
                <a:spcPts val="0"/>
              </a:spcAft>
              <a:buNone/>
            </a:pPr>
            <a:r>
              <a:t/>
            </a:r>
            <a:endParaRPr sz="2200">
              <a:solidFill>
                <a:srgbClr val="0432FF"/>
              </a:solidFill>
              <a:latin typeface="Arial"/>
              <a:ea typeface="Arial"/>
              <a:cs typeface="Arial"/>
              <a:sym typeface="Arial"/>
            </a:endParaRPr>
          </a:p>
          <a:p>
            <a:pPr indent="0" lvl="0" marL="0" marR="0" rtl="0" algn="l">
              <a:spcBef>
                <a:spcPts val="0"/>
              </a:spcBef>
              <a:spcAft>
                <a:spcPts val="0"/>
              </a:spcAft>
              <a:buNone/>
            </a:pPr>
            <a:r>
              <a:rPr lang="id-ID" sz="2200">
                <a:solidFill>
                  <a:srgbClr val="0432FF"/>
                </a:solidFill>
                <a:latin typeface="Arial"/>
                <a:ea typeface="Arial"/>
                <a:cs typeface="Arial"/>
                <a:sym typeface="Arial"/>
              </a:rPr>
              <a:t>What is the child doing?</a:t>
            </a:r>
            <a:endParaRPr sz="2200">
              <a:solidFill>
                <a:srgbClr val="0432FF"/>
              </a:solidFill>
              <a:latin typeface="Arial"/>
              <a:ea typeface="Arial"/>
              <a:cs typeface="Arial"/>
              <a:sym typeface="Arial"/>
            </a:endParaRPr>
          </a:p>
        </p:txBody>
      </p:sp>
      <p:pic>
        <p:nvPicPr>
          <p:cNvPr id="104" name="Google Shape;104;p2"/>
          <p:cNvPicPr preferRelativeResize="0"/>
          <p:nvPr/>
        </p:nvPicPr>
        <p:blipFill rotWithShape="1">
          <a:blip r:embed="rId3">
            <a:alphaModFix/>
          </a:blip>
          <a:srcRect b="0" l="0" r="0" t="0"/>
          <a:stretch/>
        </p:blipFill>
        <p:spPr>
          <a:xfrm>
            <a:off x="4927600" y="2100347"/>
            <a:ext cx="4216400" cy="4457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20"/>
          <p:cNvPicPr preferRelativeResize="0"/>
          <p:nvPr/>
        </p:nvPicPr>
        <p:blipFill rotWithShape="1">
          <a:blip r:embed="rId3">
            <a:alphaModFix/>
          </a:blip>
          <a:srcRect b="0" l="0" r="0" t="0"/>
          <a:stretch/>
        </p:blipFill>
        <p:spPr>
          <a:xfrm>
            <a:off x="-36512" y="4437112"/>
            <a:ext cx="9180512" cy="936340"/>
          </a:xfrm>
          <a:prstGeom prst="rect">
            <a:avLst/>
          </a:prstGeom>
          <a:noFill/>
          <a:ln>
            <a:noFill/>
          </a:ln>
        </p:spPr>
      </p:pic>
      <p:pic>
        <p:nvPicPr>
          <p:cNvPr id="307" name="Google Shape;307;p20"/>
          <p:cNvPicPr preferRelativeResize="0"/>
          <p:nvPr/>
        </p:nvPicPr>
        <p:blipFill rotWithShape="1">
          <a:blip r:embed="rId3">
            <a:alphaModFix/>
          </a:blip>
          <a:srcRect b="0" l="0" r="0" t="0"/>
          <a:stretch/>
        </p:blipFill>
        <p:spPr>
          <a:xfrm>
            <a:off x="0" y="548680"/>
            <a:ext cx="9144000" cy="3925284"/>
          </a:xfrm>
          <a:prstGeom prst="rect">
            <a:avLst/>
          </a:prstGeom>
          <a:noFill/>
          <a:ln>
            <a:noFill/>
          </a:ln>
        </p:spPr>
      </p:pic>
      <p:sp>
        <p:nvSpPr>
          <p:cNvPr id="308" name="Google Shape;308;p20"/>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309" name="Google Shape;309;p20"/>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1.3 What Are Skills and Processes in Science?</a:t>
            </a:r>
            <a:endParaRPr b="0" sz="2800">
              <a:solidFill>
                <a:schemeClr val="lt1"/>
              </a:solidFill>
              <a:latin typeface="Arial"/>
              <a:ea typeface="Arial"/>
              <a:cs typeface="Arial"/>
              <a:sym typeface="Arial"/>
            </a:endParaRPr>
          </a:p>
        </p:txBody>
      </p:sp>
      <p:pic>
        <p:nvPicPr>
          <p:cNvPr id="310" name="Google Shape;310;p20"/>
          <p:cNvPicPr preferRelativeResize="0"/>
          <p:nvPr/>
        </p:nvPicPr>
        <p:blipFill rotWithShape="1">
          <a:blip r:embed="rId4">
            <a:alphaModFix/>
          </a:blip>
          <a:srcRect b="0" l="0" r="0" t="0"/>
          <a:stretch/>
        </p:blipFill>
        <p:spPr>
          <a:xfrm>
            <a:off x="6836" y="4878655"/>
            <a:ext cx="9144000" cy="1697463"/>
          </a:xfrm>
          <a:prstGeom prst="rect">
            <a:avLst/>
          </a:prstGeom>
          <a:noFill/>
          <a:ln>
            <a:noFill/>
          </a:ln>
        </p:spPr>
      </p:pic>
      <p:sp>
        <p:nvSpPr>
          <p:cNvPr id="311" name="Google Shape;311;p20"/>
          <p:cNvSpPr txBox="1"/>
          <p:nvPr/>
        </p:nvSpPr>
        <p:spPr>
          <a:xfrm>
            <a:off x="251520" y="864717"/>
            <a:ext cx="8747125" cy="32932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2800">
                <a:solidFill>
                  <a:srgbClr val="000000"/>
                </a:solidFill>
                <a:latin typeface="Arial"/>
                <a:ea typeface="Arial"/>
                <a:cs typeface="Arial"/>
                <a:sym typeface="Arial"/>
              </a:rPr>
              <a:t>MAKING A HYPOTHESIS</a:t>
            </a:r>
            <a:endParaRPr/>
          </a:p>
          <a:p>
            <a:pPr indent="0" lvl="0" marL="0" marR="0" rtl="0" algn="l">
              <a:spcBef>
                <a:spcPts val="0"/>
              </a:spcBef>
              <a:spcAft>
                <a:spcPts val="0"/>
              </a:spcAft>
              <a:buNone/>
            </a:pPr>
            <a:r>
              <a:t/>
            </a:r>
            <a:endParaRPr sz="2400">
              <a:solidFill>
                <a:srgbClr val="000000"/>
              </a:solidFill>
              <a:latin typeface="Arial"/>
              <a:ea typeface="Arial"/>
              <a:cs typeface="Arial"/>
              <a:sym typeface="Arial"/>
            </a:endParaRPr>
          </a:p>
          <a:p>
            <a:pPr indent="0" lvl="0" marL="0" marR="0" rtl="0" algn="l">
              <a:spcBef>
                <a:spcPts val="0"/>
              </a:spcBef>
              <a:spcAft>
                <a:spcPts val="0"/>
              </a:spcAft>
              <a:buNone/>
            </a:pPr>
            <a:r>
              <a:rPr lang="id-ID" sz="2200">
                <a:solidFill>
                  <a:srgbClr val="000000"/>
                </a:solidFill>
                <a:latin typeface="Arial"/>
                <a:ea typeface="Arial"/>
                <a:cs typeface="Arial"/>
                <a:sym typeface="Arial"/>
              </a:rPr>
              <a:t>Making a hypothesis is the skill of providing </a:t>
            </a:r>
            <a:r>
              <a:rPr b="1" lang="id-ID" sz="2200">
                <a:solidFill>
                  <a:schemeClr val="dk1"/>
                </a:solidFill>
                <a:latin typeface="Arial"/>
                <a:ea typeface="Arial"/>
                <a:cs typeface="Arial"/>
                <a:sym typeface="Arial"/>
              </a:rPr>
              <a:t>a tentative explanation</a:t>
            </a:r>
            <a:r>
              <a:rPr lang="id-ID" sz="2200">
                <a:solidFill>
                  <a:srgbClr val="000000"/>
                </a:solidFill>
                <a:latin typeface="Arial"/>
                <a:ea typeface="Arial"/>
                <a:cs typeface="Arial"/>
                <a:sym typeface="Arial"/>
              </a:rPr>
              <a:t> for an observation or phenomenon that can be tested through an investigation.</a:t>
            </a:r>
            <a:endParaRPr/>
          </a:p>
          <a:p>
            <a:pPr indent="0" lvl="0" marL="0" marR="0" rtl="0" algn="l">
              <a:spcBef>
                <a:spcPts val="0"/>
              </a:spcBef>
              <a:spcAft>
                <a:spcPts val="0"/>
              </a:spcAft>
              <a:buNone/>
            </a:pPr>
            <a:r>
              <a:t/>
            </a:r>
            <a:endParaRPr sz="2200">
              <a:solidFill>
                <a:srgbClr val="000000"/>
              </a:solidFill>
              <a:latin typeface="Arial"/>
              <a:ea typeface="Arial"/>
              <a:cs typeface="Arial"/>
              <a:sym typeface="Arial"/>
            </a:endParaRPr>
          </a:p>
          <a:p>
            <a:pPr indent="0" lvl="0" marL="0" marR="0" rtl="0" algn="l">
              <a:spcBef>
                <a:spcPts val="0"/>
              </a:spcBef>
              <a:spcAft>
                <a:spcPts val="0"/>
              </a:spcAft>
              <a:buNone/>
            </a:pPr>
            <a:r>
              <a:rPr lang="id-ID" sz="2200">
                <a:solidFill>
                  <a:srgbClr val="000000"/>
                </a:solidFill>
                <a:latin typeface="Arial"/>
                <a:ea typeface="Arial"/>
                <a:cs typeface="Arial"/>
                <a:sym typeface="Arial"/>
              </a:rPr>
              <a:t>The puddles of water take a longer time to dry up on a cool day than on a hot day. </a:t>
            </a:r>
            <a:r>
              <a:rPr lang="id-ID" sz="2200">
                <a:solidFill>
                  <a:srgbClr val="0432FF"/>
                </a:solidFill>
                <a:latin typeface="Arial"/>
                <a:ea typeface="Arial"/>
                <a:cs typeface="Arial"/>
                <a:sym typeface="Arial"/>
              </a:rPr>
              <a:t>What is your hypothesis?</a:t>
            </a:r>
            <a:endParaRPr/>
          </a:p>
          <a:p>
            <a:pPr indent="0" lvl="0" marL="0" marR="0" rtl="0" algn="l">
              <a:spcBef>
                <a:spcPts val="0"/>
              </a:spcBef>
              <a:spcAft>
                <a:spcPts val="0"/>
              </a:spcAft>
              <a:buNone/>
            </a:pPr>
            <a:r>
              <a:t/>
            </a:r>
            <a:endParaRPr sz="2400">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1"/>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318" name="Google Shape;318;p21"/>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1.3 What Are Skills and Processes in Science?</a:t>
            </a:r>
            <a:endParaRPr b="0" sz="2800">
              <a:solidFill>
                <a:schemeClr val="lt1"/>
              </a:solidFill>
              <a:latin typeface="Arial"/>
              <a:ea typeface="Arial"/>
              <a:cs typeface="Arial"/>
              <a:sym typeface="Arial"/>
            </a:endParaRPr>
          </a:p>
        </p:txBody>
      </p:sp>
      <p:sp>
        <p:nvSpPr>
          <p:cNvPr id="319" name="Google Shape;319;p21"/>
          <p:cNvSpPr/>
          <p:nvPr/>
        </p:nvSpPr>
        <p:spPr>
          <a:xfrm>
            <a:off x="0" y="552449"/>
            <a:ext cx="9144000" cy="6005597"/>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46000" y="135000"/>
                </a:lnTo>
              </a:path>
            </a:pathLst>
          </a:custGeom>
          <a:noFill/>
          <a:ln>
            <a:noFill/>
          </a:ln>
        </p:spPr>
        <p:txBody>
          <a:bodyPr anchorCtr="1" anchor="ctr" bIns="45700" lIns="91425" spcFirstLastPara="1" rIns="91425" wrap="square" tIns="45700">
            <a:noAutofit/>
          </a:bodyPr>
          <a:lstStyle/>
          <a:p>
            <a:pPr indent="-139700" lvl="1" marL="114300" marR="0" rtl="0" algn="l">
              <a:lnSpc>
                <a:spcPct val="75000"/>
              </a:lnSpc>
              <a:spcBef>
                <a:spcPts val="0"/>
              </a:spcBef>
              <a:spcAft>
                <a:spcPts val="0"/>
              </a:spcAft>
              <a:buClr>
                <a:schemeClr val="dk1"/>
              </a:buClr>
              <a:buSzPts val="2200"/>
              <a:buFont typeface="Arial"/>
              <a:buChar char="•"/>
            </a:pPr>
            <a:r>
              <a:rPr b="0" i="0" lang="id-ID" sz="2200" u="none" cap="none" strike="noStrike">
                <a:solidFill>
                  <a:schemeClr val="dk1"/>
                </a:solidFill>
                <a:latin typeface="Arial"/>
                <a:ea typeface="Arial"/>
                <a:cs typeface="Arial"/>
                <a:sym typeface="Arial"/>
              </a:rPr>
              <a:t>Make an observation</a:t>
            </a:r>
            <a:endParaRPr/>
          </a:p>
          <a:p>
            <a:pPr indent="-139700" lvl="2" marL="228600" marR="0" rtl="0" algn="l">
              <a:lnSpc>
                <a:spcPct val="75000"/>
              </a:lnSpc>
              <a:spcBef>
                <a:spcPts val="220"/>
              </a:spcBef>
              <a:spcAft>
                <a:spcPts val="0"/>
              </a:spcAft>
              <a:buClr>
                <a:schemeClr val="dk1"/>
              </a:buClr>
              <a:buSzPts val="2200"/>
              <a:buFont typeface="Arial"/>
              <a:buChar char="•"/>
            </a:pPr>
            <a:r>
              <a:rPr b="0" i="0" lang="id-ID" sz="2200" u="none" cap="none" strike="noStrike">
                <a:solidFill>
                  <a:schemeClr val="dk1"/>
                </a:solidFill>
                <a:latin typeface="Arial"/>
                <a:ea typeface="Arial"/>
                <a:cs typeface="Arial"/>
                <a:sym typeface="Arial"/>
              </a:rPr>
              <a:t>Make a hypothesis</a:t>
            </a:r>
            <a:endParaRPr/>
          </a:p>
          <a:p>
            <a:pPr indent="-139700" lvl="3" marL="342900" marR="0" rtl="0" algn="l">
              <a:lnSpc>
                <a:spcPct val="75000"/>
              </a:lnSpc>
              <a:spcBef>
                <a:spcPts val="220"/>
              </a:spcBef>
              <a:spcAft>
                <a:spcPts val="0"/>
              </a:spcAft>
              <a:buClr>
                <a:schemeClr val="dk1"/>
              </a:buClr>
              <a:buSzPts val="2200"/>
              <a:buFont typeface="Arial"/>
              <a:buChar char="•"/>
            </a:pPr>
            <a:r>
              <a:rPr b="0" i="0" lang="id-ID" sz="2200" u="none" cap="none" strike="noStrike">
                <a:solidFill>
                  <a:schemeClr val="dk1"/>
                </a:solidFill>
                <a:latin typeface="Arial"/>
                <a:ea typeface="Arial"/>
                <a:cs typeface="Arial"/>
                <a:sym typeface="Arial"/>
              </a:rPr>
              <a:t>Test the hypothesis</a:t>
            </a:r>
            <a:endParaRPr/>
          </a:p>
          <a:p>
            <a:pPr indent="-139700" lvl="4" marL="457200" marR="0" rtl="0" algn="l">
              <a:lnSpc>
                <a:spcPct val="75000"/>
              </a:lnSpc>
              <a:spcBef>
                <a:spcPts val="220"/>
              </a:spcBef>
              <a:spcAft>
                <a:spcPts val="0"/>
              </a:spcAft>
              <a:buClr>
                <a:schemeClr val="dk1"/>
              </a:buClr>
              <a:buSzPts val="2200"/>
              <a:buFont typeface="Arial"/>
              <a:buChar char="•"/>
            </a:pPr>
            <a:r>
              <a:rPr b="0" i="0" lang="id-ID" sz="2200" u="none" cap="none" strike="noStrike">
                <a:solidFill>
                  <a:schemeClr val="dk1"/>
                </a:solidFill>
                <a:latin typeface="Arial"/>
                <a:ea typeface="Arial"/>
                <a:cs typeface="Arial"/>
                <a:sym typeface="Arial"/>
              </a:rPr>
              <a:t>Does the result of the test support the hypothesis?</a:t>
            </a:r>
            <a:endParaRPr/>
          </a:p>
          <a:p>
            <a:pPr indent="-139700" lvl="5" marL="571500" marR="0" rtl="0" algn="l">
              <a:lnSpc>
                <a:spcPct val="75000"/>
              </a:lnSpc>
              <a:spcBef>
                <a:spcPts val="220"/>
              </a:spcBef>
              <a:spcAft>
                <a:spcPts val="0"/>
              </a:spcAft>
              <a:buClr>
                <a:schemeClr val="dk1"/>
              </a:buClr>
              <a:buSzPts val="2200"/>
              <a:buFont typeface="Arial"/>
              <a:buChar char="•"/>
            </a:pPr>
            <a:r>
              <a:rPr b="0" i="0" lang="id-ID" sz="2200" u="none" cap="none" strike="noStrike">
                <a:solidFill>
                  <a:schemeClr val="dk1"/>
                </a:solidFill>
                <a:latin typeface="Arial"/>
                <a:ea typeface="Arial"/>
                <a:cs typeface="Arial"/>
                <a:sym typeface="Arial"/>
              </a:rPr>
              <a:t>Yes: Accept the hypothesis</a:t>
            </a:r>
            <a:endParaRPr/>
          </a:p>
          <a:p>
            <a:pPr indent="0" lvl="5" marL="571500" marR="0" rtl="0" algn="l">
              <a:lnSpc>
                <a:spcPct val="75000"/>
              </a:lnSpc>
              <a:spcBef>
                <a:spcPts val="220"/>
              </a:spcBef>
              <a:spcAft>
                <a:spcPts val="0"/>
              </a:spcAft>
              <a:buClr>
                <a:schemeClr val="dk1"/>
              </a:buClr>
              <a:buSzPts val="2200"/>
              <a:buFont typeface="Arial"/>
              <a:buNone/>
            </a:pPr>
            <a:r>
              <a:t/>
            </a:r>
            <a:endParaRPr b="0" i="0" sz="2200" u="none" cap="none" strike="noStrike">
              <a:solidFill>
                <a:schemeClr val="dk1"/>
              </a:solidFill>
              <a:latin typeface="Arial"/>
              <a:ea typeface="Arial"/>
              <a:cs typeface="Arial"/>
              <a:sym typeface="Arial"/>
            </a:endParaRPr>
          </a:p>
          <a:p>
            <a:pPr indent="-139700" lvl="5" marL="571500" marR="0" rtl="0" algn="l">
              <a:lnSpc>
                <a:spcPct val="75000"/>
              </a:lnSpc>
              <a:spcBef>
                <a:spcPts val="220"/>
              </a:spcBef>
              <a:spcAft>
                <a:spcPts val="0"/>
              </a:spcAft>
              <a:buClr>
                <a:schemeClr val="dk1"/>
              </a:buClr>
              <a:buSzPts val="2200"/>
              <a:buFont typeface="Arial"/>
              <a:buChar char="•"/>
            </a:pPr>
            <a:r>
              <a:rPr b="0" i="0" lang="id-ID" sz="2200" u="none" cap="none" strike="noStrike">
                <a:solidFill>
                  <a:schemeClr val="dk1"/>
                </a:solidFill>
                <a:latin typeface="Arial"/>
                <a:ea typeface="Arial"/>
                <a:cs typeface="Arial"/>
                <a:sym typeface="Arial"/>
              </a:rPr>
              <a:t>No: Make a new hypothesis</a:t>
            </a:r>
            <a:endParaRPr/>
          </a:p>
          <a:p>
            <a:pPr indent="0" lvl="5" marL="571500" marR="0" rtl="0" algn="l">
              <a:lnSpc>
                <a:spcPct val="75000"/>
              </a:lnSpc>
              <a:spcBef>
                <a:spcPts val="220"/>
              </a:spcBef>
              <a:spcAft>
                <a:spcPts val="0"/>
              </a:spcAft>
              <a:buClr>
                <a:schemeClr val="dk1"/>
              </a:buClr>
              <a:buSzPts val="2200"/>
              <a:buFont typeface="Arial"/>
              <a:buNone/>
            </a:pPr>
            <a:r>
              <a:t/>
            </a:r>
            <a:endParaRPr b="0" i="0" sz="2200" u="none" cap="none" strike="noStrike">
              <a:solidFill>
                <a:schemeClr val="dk1"/>
              </a:solidFill>
              <a:latin typeface="Arial"/>
              <a:ea typeface="Arial"/>
              <a:cs typeface="Arial"/>
              <a:sym typeface="Arial"/>
            </a:endParaRPr>
          </a:p>
          <a:p>
            <a:pPr indent="0" lvl="4" marL="457200" marR="0" rtl="0" algn="l">
              <a:lnSpc>
                <a:spcPct val="75000"/>
              </a:lnSpc>
              <a:spcBef>
                <a:spcPts val="220"/>
              </a:spcBef>
              <a:spcAft>
                <a:spcPts val="0"/>
              </a:spcAft>
              <a:buClr>
                <a:schemeClr val="dk1"/>
              </a:buClr>
              <a:buSzPts val="2200"/>
              <a:buFont typeface="Arial"/>
              <a:buNone/>
            </a:pPr>
            <a:r>
              <a:t/>
            </a:r>
            <a:endParaRPr b="0" i="0" sz="2200" u="none" cap="none" strike="noStrike">
              <a:solidFill>
                <a:schemeClr val="dk1"/>
              </a:solidFill>
              <a:latin typeface="Arial"/>
              <a:ea typeface="Arial"/>
              <a:cs typeface="Arial"/>
              <a:sym typeface="Arial"/>
            </a:endParaRPr>
          </a:p>
          <a:p>
            <a:pPr indent="0" lvl="3" marL="342900" marR="0" rtl="0" algn="l">
              <a:lnSpc>
                <a:spcPct val="75000"/>
              </a:lnSpc>
              <a:spcBef>
                <a:spcPts val="220"/>
              </a:spcBef>
              <a:spcAft>
                <a:spcPts val="0"/>
              </a:spcAft>
              <a:buClr>
                <a:schemeClr val="dk1"/>
              </a:buClr>
              <a:buSzPts val="2200"/>
              <a:buFont typeface="Arial"/>
              <a:buNone/>
            </a:pPr>
            <a:r>
              <a:t/>
            </a:r>
            <a:endParaRPr b="0" i="0" sz="2200" u="none" cap="none" strike="noStrike">
              <a:solidFill>
                <a:schemeClr val="dk1"/>
              </a:solidFill>
              <a:latin typeface="Arial"/>
              <a:ea typeface="Arial"/>
              <a:cs typeface="Arial"/>
              <a:sym typeface="Arial"/>
            </a:endParaRPr>
          </a:p>
          <a:p>
            <a:pPr indent="0" lvl="2" marL="228600" marR="0" rtl="0" algn="l">
              <a:lnSpc>
                <a:spcPct val="75000"/>
              </a:lnSpc>
              <a:spcBef>
                <a:spcPts val="220"/>
              </a:spcBef>
              <a:spcAft>
                <a:spcPts val="0"/>
              </a:spcAft>
              <a:buClr>
                <a:schemeClr val="dk1"/>
              </a:buClr>
              <a:buSzPts val="2200"/>
              <a:buFont typeface="Arial"/>
              <a:buNone/>
            </a:pPr>
            <a:r>
              <a:t/>
            </a:r>
            <a:endParaRPr b="0" i="0" sz="2200" u="none" cap="none" strike="noStrike">
              <a:solidFill>
                <a:schemeClr val="dk1"/>
              </a:solidFill>
              <a:latin typeface="Arial"/>
              <a:ea typeface="Arial"/>
              <a:cs typeface="Arial"/>
              <a:sym typeface="Arial"/>
            </a:endParaRPr>
          </a:p>
        </p:txBody>
      </p:sp>
      <p:cxnSp>
        <p:nvCxnSpPr>
          <p:cNvPr id="320" name="Google Shape;320;p21"/>
          <p:cNvCxnSpPr/>
          <p:nvPr/>
        </p:nvCxnSpPr>
        <p:spPr>
          <a:xfrm rot="10800000">
            <a:off x="8028384" y="3573016"/>
            <a:ext cx="576064" cy="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321" name="Google Shape;321;p21"/>
          <p:cNvCxnSpPr/>
          <p:nvPr/>
        </p:nvCxnSpPr>
        <p:spPr>
          <a:xfrm>
            <a:off x="8604448" y="3573016"/>
            <a:ext cx="0" cy="252028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322" name="Google Shape;322;p21"/>
          <p:cNvCxnSpPr/>
          <p:nvPr/>
        </p:nvCxnSpPr>
        <p:spPr>
          <a:xfrm rot="10800000">
            <a:off x="7740352" y="6093296"/>
            <a:ext cx="864096"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2"/>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329" name="Google Shape;329;p22"/>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1.3 What Are Skills and Processes in Science?</a:t>
            </a:r>
            <a:endParaRPr b="0" sz="2800">
              <a:solidFill>
                <a:schemeClr val="lt1"/>
              </a:solidFill>
              <a:latin typeface="Arial"/>
              <a:ea typeface="Arial"/>
              <a:cs typeface="Arial"/>
              <a:sym typeface="Arial"/>
            </a:endParaRPr>
          </a:p>
        </p:txBody>
      </p:sp>
      <p:sp>
        <p:nvSpPr>
          <p:cNvPr id="330" name="Google Shape;330;p22"/>
          <p:cNvSpPr txBox="1"/>
          <p:nvPr/>
        </p:nvSpPr>
        <p:spPr>
          <a:xfrm>
            <a:off x="182116" y="1340768"/>
            <a:ext cx="4188475"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2800">
                <a:solidFill>
                  <a:srgbClr val="000000"/>
                </a:solidFill>
                <a:latin typeface="Arial"/>
                <a:ea typeface="Arial"/>
                <a:cs typeface="Arial"/>
                <a:sym typeface="Arial"/>
              </a:rPr>
              <a:t>PLANNING AN INVESTIGATION</a:t>
            </a:r>
            <a:endParaRPr/>
          </a:p>
          <a:p>
            <a:pPr indent="0" lvl="0" marL="0" marR="0" rtl="0" algn="l">
              <a:spcBef>
                <a:spcPts val="0"/>
              </a:spcBef>
              <a:spcAft>
                <a:spcPts val="0"/>
              </a:spcAft>
              <a:buNone/>
            </a:pPr>
            <a:r>
              <a:t/>
            </a:r>
            <a:endParaRPr sz="2400">
              <a:solidFill>
                <a:srgbClr val="000000"/>
              </a:solidFill>
              <a:latin typeface="Arial"/>
              <a:ea typeface="Arial"/>
              <a:cs typeface="Arial"/>
              <a:sym typeface="Arial"/>
            </a:endParaRPr>
          </a:p>
          <a:p>
            <a:pPr indent="0" lvl="0" marL="0" marR="0" rtl="0" algn="l">
              <a:spcBef>
                <a:spcPts val="0"/>
              </a:spcBef>
              <a:spcAft>
                <a:spcPts val="0"/>
              </a:spcAft>
              <a:buNone/>
            </a:pPr>
            <a:r>
              <a:rPr lang="id-ID" sz="2200">
                <a:solidFill>
                  <a:srgbClr val="0432FF"/>
                </a:solidFill>
                <a:latin typeface="Arial"/>
                <a:ea typeface="Arial"/>
                <a:cs typeface="Arial"/>
                <a:sym typeface="Arial"/>
              </a:rPr>
              <a:t>What do we want to find out when we plan investigations in the study of science?</a:t>
            </a:r>
            <a:endParaRPr/>
          </a:p>
          <a:p>
            <a:pPr indent="0" lvl="0" marL="0" marR="0" rtl="0" algn="l">
              <a:spcBef>
                <a:spcPts val="0"/>
              </a:spcBef>
              <a:spcAft>
                <a:spcPts val="0"/>
              </a:spcAft>
              <a:buNone/>
            </a:pPr>
            <a:r>
              <a:t/>
            </a:r>
            <a:endParaRPr sz="2200">
              <a:solidFill>
                <a:srgbClr val="000000"/>
              </a:solidFill>
              <a:latin typeface="Arial"/>
              <a:ea typeface="Arial"/>
              <a:cs typeface="Arial"/>
              <a:sym typeface="Arial"/>
            </a:endParaRPr>
          </a:p>
          <a:p>
            <a:pPr indent="0" lvl="0" marL="0" marR="0" rtl="0" algn="l">
              <a:spcBef>
                <a:spcPts val="0"/>
              </a:spcBef>
              <a:spcAft>
                <a:spcPts val="0"/>
              </a:spcAft>
              <a:buNone/>
            </a:pPr>
            <a:r>
              <a:t/>
            </a:r>
            <a:endParaRPr sz="2200">
              <a:solidFill>
                <a:srgbClr val="000000"/>
              </a:solidFill>
              <a:latin typeface="Arial"/>
              <a:ea typeface="Arial"/>
              <a:cs typeface="Arial"/>
              <a:sym typeface="Arial"/>
            </a:endParaRPr>
          </a:p>
          <a:p>
            <a:pPr indent="0" lvl="0" marL="0" marR="0" rtl="0" algn="l">
              <a:spcBef>
                <a:spcPts val="0"/>
              </a:spcBef>
              <a:spcAft>
                <a:spcPts val="0"/>
              </a:spcAft>
              <a:buNone/>
            </a:pPr>
            <a:r>
              <a:rPr lang="id-ID" sz="2200">
                <a:solidFill>
                  <a:srgbClr val="0432FF"/>
                </a:solidFill>
                <a:latin typeface="Arial"/>
                <a:ea typeface="Arial"/>
                <a:cs typeface="Arial"/>
                <a:sym typeface="Arial"/>
              </a:rPr>
              <a:t>What do we need to ask when we plan an investigation?</a:t>
            </a:r>
            <a:endParaRPr/>
          </a:p>
        </p:txBody>
      </p:sp>
      <p:pic>
        <p:nvPicPr>
          <p:cNvPr id="331" name="Google Shape;331;p22"/>
          <p:cNvPicPr preferRelativeResize="0"/>
          <p:nvPr/>
        </p:nvPicPr>
        <p:blipFill rotWithShape="1">
          <a:blip r:embed="rId3">
            <a:alphaModFix/>
          </a:blip>
          <a:srcRect b="0" l="0" r="0" t="0"/>
          <a:stretch/>
        </p:blipFill>
        <p:spPr>
          <a:xfrm>
            <a:off x="4592010" y="552450"/>
            <a:ext cx="4051300" cy="5994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3"/>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338" name="Google Shape;338;p23"/>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1.3 What Are Skills and Processes in Science?</a:t>
            </a:r>
            <a:endParaRPr b="0" sz="2800">
              <a:solidFill>
                <a:schemeClr val="lt1"/>
              </a:solidFill>
              <a:latin typeface="Arial"/>
              <a:ea typeface="Arial"/>
              <a:cs typeface="Arial"/>
              <a:sym typeface="Arial"/>
            </a:endParaRPr>
          </a:p>
        </p:txBody>
      </p:sp>
      <p:sp>
        <p:nvSpPr>
          <p:cNvPr id="339" name="Google Shape;339;p23"/>
          <p:cNvSpPr txBox="1"/>
          <p:nvPr/>
        </p:nvSpPr>
        <p:spPr>
          <a:xfrm>
            <a:off x="396875" y="838200"/>
            <a:ext cx="830241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2800">
                <a:solidFill>
                  <a:srgbClr val="000000"/>
                </a:solidFill>
                <a:latin typeface="Arial"/>
                <a:ea typeface="Arial"/>
                <a:cs typeface="Arial"/>
                <a:sym typeface="Arial"/>
              </a:rPr>
              <a:t>Steps in Planning an Investigation</a:t>
            </a:r>
            <a:endParaRPr sz="2800">
              <a:solidFill>
                <a:srgbClr val="000000"/>
              </a:solidFill>
              <a:latin typeface="Arial"/>
              <a:ea typeface="Arial"/>
              <a:cs typeface="Arial"/>
              <a:sym typeface="Arial"/>
            </a:endParaRPr>
          </a:p>
        </p:txBody>
      </p:sp>
      <p:sp>
        <p:nvSpPr>
          <p:cNvPr id="340" name="Google Shape;340;p23"/>
          <p:cNvSpPr/>
          <p:nvPr/>
        </p:nvSpPr>
        <p:spPr>
          <a:xfrm>
            <a:off x="428596" y="1585615"/>
            <a:ext cx="8302411" cy="4843781"/>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46000" y="135000"/>
                </a:lnTo>
              </a:path>
            </a:pathLst>
          </a:custGeom>
          <a:noFill/>
          <a:ln>
            <a:noFill/>
          </a:ln>
        </p:spPr>
        <p:txBody>
          <a:bodyPr anchorCtr="1" anchor="ctr" bIns="45700" lIns="91425" spcFirstLastPara="1" rIns="91425" wrap="square" tIns="45700">
            <a:noAutofit/>
          </a:bodyPr>
          <a:lstStyle/>
          <a:p>
            <a:pPr indent="-152400" lvl="1" marL="114300" marR="0" rtl="0" algn="l">
              <a:lnSpc>
                <a:spcPct val="75000"/>
              </a:lnSpc>
              <a:spcBef>
                <a:spcPts val="0"/>
              </a:spcBef>
              <a:spcAft>
                <a:spcPts val="0"/>
              </a:spcAft>
              <a:buClr>
                <a:schemeClr val="dk1"/>
              </a:buClr>
              <a:buSzPts val="2400"/>
              <a:buFont typeface="Arial"/>
              <a:buChar char="•"/>
            </a:pPr>
            <a:r>
              <a:rPr b="0" i="0" lang="id-ID" sz="2400" u="none" cap="none" strike="noStrike">
                <a:solidFill>
                  <a:schemeClr val="dk1"/>
                </a:solidFill>
                <a:latin typeface="Arial"/>
                <a:ea typeface="Arial"/>
                <a:cs typeface="Arial"/>
                <a:sym typeface="Arial"/>
              </a:rPr>
              <a:t>1</a:t>
            </a:r>
            <a:endParaRPr/>
          </a:p>
          <a:p>
            <a:pPr indent="-139700" lvl="2" marL="228600" marR="0" rtl="0" algn="l">
              <a:lnSpc>
                <a:spcPct val="75000"/>
              </a:lnSpc>
              <a:spcBef>
                <a:spcPts val="240"/>
              </a:spcBef>
              <a:spcAft>
                <a:spcPts val="0"/>
              </a:spcAft>
              <a:buClr>
                <a:schemeClr val="dk1"/>
              </a:buClr>
              <a:buSzPts val="2200"/>
              <a:buFont typeface="Arial"/>
              <a:buChar char="•"/>
            </a:pPr>
            <a:r>
              <a:rPr b="0" i="0" lang="id-ID" sz="2200" u="none" cap="none" strike="noStrike">
                <a:solidFill>
                  <a:schemeClr val="dk1"/>
                </a:solidFill>
                <a:latin typeface="Arial"/>
                <a:ea typeface="Arial"/>
                <a:cs typeface="Arial"/>
                <a:sym typeface="Arial"/>
              </a:rPr>
              <a:t>Ask a question or make a hypothesis for investigating.</a:t>
            </a:r>
            <a:endParaRPr/>
          </a:p>
          <a:p>
            <a:pPr indent="0" lvl="1" marL="114300" marR="0" rtl="0" algn="l">
              <a:lnSpc>
                <a:spcPct val="75000"/>
              </a:lnSpc>
              <a:spcBef>
                <a:spcPts val="22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52400" lvl="1" marL="114300" marR="0" rtl="0" algn="l">
              <a:lnSpc>
                <a:spcPct val="75000"/>
              </a:lnSpc>
              <a:spcBef>
                <a:spcPts val="240"/>
              </a:spcBef>
              <a:spcAft>
                <a:spcPts val="0"/>
              </a:spcAft>
              <a:buClr>
                <a:schemeClr val="dk1"/>
              </a:buClr>
              <a:buSzPts val="2400"/>
              <a:buFont typeface="Arial"/>
              <a:buChar char="•"/>
            </a:pPr>
            <a:r>
              <a:rPr b="0" i="0" lang="id-ID" sz="2400" u="none" cap="none" strike="noStrike">
                <a:solidFill>
                  <a:schemeClr val="dk1"/>
                </a:solidFill>
                <a:latin typeface="Arial"/>
                <a:ea typeface="Arial"/>
                <a:cs typeface="Arial"/>
                <a:sym typeface="Arial"/>
              </a:rPr>
              <a:t>2</a:t>
            </a:r>
            <a:endParaRPr/>
          </a:p>
          <a:p>
            <a:pPr indent="-139700" lvl="2" marL="228600" marR="0" rtl="0" algn="l">
              <a:lnSpc>
                <a:spcPct val="75000"/>
              </a:lnSpc>
              <a:spcBef>
                <a:spcPts val="240"/>
              </a:spcBef>
              <a:spcAft>
                <a:spcPts val="0"/>
              </a:spcAft>
              <a:buClr>
                <a:schemeClr val="dk1"/>
              </a:buClr>
              <a:buSzPts val="2200"/>
              <a:buFont typeface="Arial"/>
              <a:buChar char="•"/>
            </a:pPr>
            <a:r>
              <a:rPr b="0" i="0" lang="id-ID" sz="2200" u="none" cap="none" strike="noStrike">
                <a:solidFill>
                  <a:schemeClr val="dk1"/>
                </a:solidFill>
                <a:latin typeface="Arial"/>
                <a:ea typeface="Arial"/>
                <a:cs typeface="Arial"/>
                <a:sym typeface="Arial"/>
              </a:rPr>
              <a:t>Identify the variables involved. Which variables should be changed? Which variables should be kept constant?</a:t>
            </a:r>
            <a:endParaRPr/>
          </a:p>
          <a:p>
            <a:pPr indent="0" lvl="1" marL="114300" marR="0" rtl="0" algn="l">
              <a:lnSpc>
                <a:spcPct val="75000"/>
              </a:lnSpc>
              <a:spcBef>
                <a:spcPts val="22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52400" lvl="1" marL="114300" marR="0" rtl="0" algn="l">
              <a:lnSpc>
                <a:spcPct val="75000"/>
              </a:lnSpc>
              <a:spcBef>
                <a:spcPts val="240"/>
              </a:spcBef>
              <a:spcAft>
                <a:spcPts val="0"/>
              </a:spcAft>
              <a:buClr>
                <a:schemeClr val="dk1"/>
              </a:buClr>
              <a:buSzPts val="2400"/>
              <a:buFont typeface="Arial"/>
              <a:buChar char="•"/>
            </a:pPr>
            <a:r>
              <a:rPr b="0" i="0" lang="id-ID" sz="2400" u="none" cap="none" strike="noStrike">
                <a:solidFill>
                  <a:schemeClr val="dk1"/>
                </a:solidFill>
                <a:latin typeface="Arial"/>
                <a:ea typeface="Arial"/>
                <a:cs typeface="Arial"/>
                <a:sym typeface="Arial"/>
              </a:rPr>
              <a:t>3</a:t>
            </a:r>
            <a:endParaRPr/>
          </a:p>
          <a:p>
            <a:pPr indent="-139700" lvl="2" marL="228600" marR="0" rtl="0" algn="l">
              <a:lnSpc>
                <a:spcPct val="75000"/>
              </a:lnSpc>
              <a:spcBef>
                <a:spcPts val="240"/>
              </a:spcBef>
              <a:spcAft>
                <a:spcPts val="0"/>
              </a:spcAft>
              <a:buClr>
                <a:schemeClr val="dk1"/>
              </a:buClr>
              <a:buSzPts val="2200"/>
              <a:buFont typeface="Arial"/>
              <a:buChar char="•"/>
            </a:pPr>
            <a:r>
              <a:rPr b="0" i="0" lang="id-ID" sz="2200" u="none" cap="none" strike="noStrike">
                <a:solidFill>
                  <a:schemeClr val="dk1"/>
                </a:solidFill>
                <a:latin typeface="Arial"/>
                <a:ea typeface="Arial"/>
                <a:cs typeface="Arial"/>
                <a:sym typeface="Arial"/>
              </a:rPr>
              <a:t>Decide on the measurements or observations to be made and how to make and record them.</a:t>
            </a:r>
            <a:endParaRPr/>
          </a:p>
          <a:p>
            <a:pPr indent="0" lvl="1" marL="114300" marR="0" rtl="0" algn="l">
              <a:lnSpc>
                <a:spcPct val="75000"/>
              </a:lnSpc>
              <a:spcBef>
                <a:spcPts val="22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52400" lvl="1" marL="114300" marR="0" rtl="0" algn="l">
              <a:lnSpc>
                <a:spcPct val="75000"/>
              </a:lnSpc>
              <a:spcBef>
                <a:spcPts val="240"/>
              </a:spcBef>
              <a:spcAft>
                <a:spcPts val="0"/>
              </a:spcAft>
              <a:buClr>
                <a:schemeClr val="dk1"/>
              </a:buClr>
              <a:buSzPts val="2400"/>
              <a:buFont typeface="Arial"/>
              <a:buChar char="•"/>
            </a:pPr>
            <a:r>
              <a:rPr b="0" i="0" lang="id-ID" sz="2400" u="none" cap="none" strike="noStrike">
                <a:solidFill>
                  <a:schemeClr val="dk1"/>
                </a:solidFill>
                <a:latin typeface="Arial"/>
                <a:ea typeface="Arial"/>
                <a:cs typeface="Arial"/>
                <a:sym typeface="Arial"/>
              </a:rPr>
              <a:t>4</a:t>
            </a:r>
            <a:endParaRPr/>
          </a:p>
          <a:p>
            <a:pPr indent="-139700" lvl="2" marL="228600" marR="0" rtl="0" algn="l">
              <a:lnSpc>
                <a:spcPct val="75000"/>
              </a:lnSpc>
              <a:spcBef>
                <a:spcPts val="240"/>
              </a:spcBef>
              <a:spcAft>
                <a:spcPts val="0"/>
              </a:spcAft>
              <a:buClr>
                <a:schemeClr val="dk1"/>
              </a:buClr>
              <a:buSzPts val="2200"/>
              <a:buFont typeface="Arial"/>
              <a:buChar char="•"/>
            </a:pPr>
            <a:r>
              <a:rPr b="0" i="0" lang="id-ID" sz="2200" u="none" cap="none" strike="noStrike">
                <a:solidFill>
                  <a:schemeClr val="dk1"/>
                </a:solidFill>
                <a:latin typeface="Arial"/>
                <a:ea typeface="Arial"/>
                <a:cs typeface="Arial"/>
                <a:sym typeface="Arial"/>
              </a:rPr>
              <a:t>Decide on the materials or apparatus required for the investigation.</a:t>
            </a:r>
            <a:endParaRPr/>
          </a:p>
          <a:p>
            <a:pPr indent="0" lvl="1" marL="114300" marR="0" rtl="0" algn="l">
              <a:lnSpc>
                <a:spcPct val="75000"/>
              </a:lnSpc>
              <a:spcBef>
                <a:spcPts val="22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52400" lvl="1" marL="114300" marR="0" rtl="0" algn="l">
              <a:lnSpc>
                <a:spcPct val="75000"/>
              </a:lnSpc>
              <a:spcBef>
                <a:spcPts val="240"/>
              </a:spcBef>
              <a:spcAft>
                <a:spcPts val="0"/>
              </a:spcAft>
              <a:buClr>
                <a:schemeClr val="dk1"/>
              </a:buClr>
              <a:buSzPts val="2400"/>
              <a:buFont typeface="Arial"/>
              <a:buChar char="•"/>
            </a:pPr>
            <a:r>
              <a:rPr b="0" i="0" lang="id-ID" sz="2400" u="none" cap="none" strike="noStrike">
                <a:solidFill>
                  <a:schemeClr val="dk1"/>
                </a:solidFill>
                <a:latin typeface="Arial"/>
                <a:ea typeface="Arial"/>
                <a:cs typeface="Arial"/>
                <a:sym typeface="Arial"/>
              </a:rPr>
              <a:t>5</a:t>
            </a:r>
            <a:endParaRPr/>
          </a:p>
          <a:p>
            <a:pPr indent="-139700" lvl="2" marL="228600" marR="0" rtl="0" algn="l">
              <a:lnSpc>
                <a:spcPct val="75000"/>
              </a:lnSpc>
              <a:spcBef>
                <a:spcPts val="240"/>
              </a:spcBef>
              <a:spcAft>
                <a:spcPts val="0"/>
              </a:spcAft>
              <a:buClr>
                <a:schemeClr val="dk1"/>
              </a:buClr>
              <a:buSzPts val="2200"/>
              <a:buFont typeface="Arial"/>
              <a:buChar char="•"/>
            </a:pPr>
            <a:r>
              <a:rPr b="0" i="0" lang="id-ID" sz="2200" u="none" cap="none" strike="noStrike">
                <a:solidFill>
                  <a:schemeClr val="dk1"/>
                </a:solidFill>
                <a:latin typeface="Arial"/>
                <a:ea typeface="Arial"/>
                <a:cs typeface="Arial"/>
                <a:sym typeface="Arial"/>
              </a:rPr>
              <a:t>Decide on the steps or procedure of the investigation.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4"/>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347" name="Google Shape;347;p24"/>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1.3 What Are Skills and Processes in Science?</a:t>
            </a:r>
            <a:endParaRPr b="0" sz="2800">
              <a:solidFill>
                <a:schemeClr val="lt1"/>
              </a:solidFill>
              <a:latin typeface="Arial"/>
              <a:ea typeface="Arial"/>
              <a:cs typeface="Arial"/>
              <a:sym typeface="Arial"/>
            </a:endParaRPr>
          </a:p>
        </p:txBody>
      </p:sp>
      <p:sp>
        <p:nvSpPr>
          <p:cNvPr id="348" name="Google Shape;348;p24"/>
          <p:cNvSpPr/>
          <p:nvPr/>
        </p:nvSpPr>
        <p:spPr>
          <a:xfrm>
            <a:off x="457200" y="937700"/>
            <a:ext cx="2057400" cy="523220"/>
          </a:xfrm>
          <a:prstGeom prst="rect">
            <a:avLst/>
          </a:prstGeom>
          <a:solidFill>
            <a:srgbClr val="0070C0">
              <a:alpha val="29803"/>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2800">
                <a:solidFill>
                  <a:schemeClr val="dk1"/>
                </a:solidFill>
                <a:latin typeface="Arial"/>
                <a:ea typeface="Arial"/>
                <a:cs typeface="Arial"/>
                <a:sym typeface="Arial"/>
              </a:rPr>
              <a:t>Key Points</a:t>
            </a:r>
            <a:endParaRPr/>
          </a:p>
        </p:txBody>
      </p:sp>
      <p:sp>
        <p:nvSpPr>
          <p:cNvPr id="349" name="Google Shape;349;p24"/>
          <p:cNvSpPr txBox="1"/>
          <p:nvPr/>
        </p:nvSpPr>
        <p:spPr>
          <a:xfrm>
            <a:off x="419100" y="1955751"/>
            <a:ext cx="8305800" cy="256871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0000"/>
              </a:buClr>
              <a:buSzPts val="2200"/>
              <a:buFont typeface="Arial"/>
              <a:buChar char="•"/>
            </a:pPr>
            <a:r>
              <a:rPr lang="id-ID" sz="2200">
                <a:solidFill>
                  <a:srgbClr val="000000"/>
                </a:solidFill>
                <a:latin typeface="Arial"/>
                <a:ea typeface="Arial"/>
                <a:cs typeface="Arial"/>
                <a:sym typeface="Arial"/>
              </a:rPr>
              <a:t>We need skills and processes to study and practice science.</a:t>
            </a:r>
            <a:endParaRPr/>
          </a:p>
          <a:p>
            <a:pPr indent="-342900" lvl="0" marL="342900" marR="0" rtl="0" algn="l">
              <a:lnSpc>
                <a:spcPct val="150000"/>
              </a:lnSpc>
              <a:spcBef>
                <a:spcPts val="0"/>
              </a:spcBef>
              <a:spcAft>
                <a:spcPts val="0"/>
              </a:spcAft>
              <a:buClr>
                <a:srgbClr val="000000"/>
              </a:buClr>
              <a:buSzPts val="2200"/>
              <a:buFont typeface="Arial"/>
              <a:buChar char="•"/>
            </a:pPr>
            <a:r>
              <a:rPr lang="id-ID" sz="2200">
                <a:solidFill>
                  <a:srgbClr val="000000"/>
                </a:solidFill>
                <a:latin typeface="Arial"/>
                <a:ea typeface="Arial"/>
                <a:cs typeface="Arial"/>
                <a:sym typeface="Arial"/>
              </a:rPr>
              <a:t>Observing, communicating, inferring and making a hypothesis are some examples of skills.</a:t>
            </a:r>
            <a:endParaRPr/>
          </a:p>
          <a:p>
            <a:pPr indent="-342900" lvl="0" marL="342900" marR="0" rtl="0" algn="l">
              <a:lnSpc>
                <a:spcPct val="150000"/>
              </a:lnSpc>
              <a:spcBef>
                <a:spcPts val="0"/>
              </a:spcBef>
              <a:spcAft>
                <a:spcPts val="0"/>
              </a:spcAft>
              <a:buClr>
                <a:srgbClr val="000000"/>
              </a:buClr>
              <a:buSzPts val="2200"/>
              <a:buFont typeface="Arial"/>
              <a:buChar char="•"/>
            </a:pPr>
            <a:r>
              <a:rPr lang="id-ID" sz="2200">
                <a:solidFill>
                  <a:srgbClr val="000000"/>
                </a:solidFill>
                <a:latin typeface="Arial"/>
                <a:ea typeface="Arial"/>
                <a:cs typeface="Arial"/>
                <a:sym typeface="Arial"/>
              </a:rPr>
              <a:t>Processes such as planning an investigation involve several skills.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5"/>
          <p:cNvSpPr txBox="1"/>
          <p:nvPr>
            <p:ph idx="1" type="body"/>
          </p:nvPr>
        </p:nvSpPr>
        <p:spPr>
          <a:xfrm>
            <a:off x="251520" y="1428736"/>
            <a:ext cx="8435280" cy="47365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7F7F7F"/>
              </a:buClr>
              <a:buSzPts val="2800"/>
              <a:buNone/>
            </a:pPr>
            <a:r>
              <a:rPr lang="id-ID">
                <a:solidFill>
                  <a:srgbClr val="7F7F7F"/>
                </a:solidFill>
              </a:rPr>
              <a:t>1.1 	What Is Science?</a:t>
            </a:r>
            <a:endParaRPr>
              <a:solidFill>
                <a:srgbClr val="7F7F7F"/>
              </a:solidFill>
            </a:endParaRPr>
          </a:p>
          <a:p>
            <a:pPr indent="0" lvl="0" marL="0" rtl="0" algn="l">
              <a:spcBef>
                <a:spcPts val="600"/>
              </a:spcBef>
              <a:spcAft>
                <a:spcPts val="0"/>
              </a:spcAft>
              <a:buClr>
                <a:srgbClr val="7F7F7F"/>
              </a:buClr>
              <a:buSzPts val="2800"/>
              <a:buNone/>
            </a:pPr>
            <a:r>
              <a:rPr lang="id-ID">
                <a:solidFill>
                  <a:srgbClr val="7F7F7F"/>
                </a:solidFill>
              </a:rPr>
              <a:t>1.2 	What Are the Important Attitudes in Science?</a:t>
            </a:r>
            <a:endParaRPr>
              <a:solidFill>
                <a:srgbClr val="7F7F7F"/>
              </a:solidFill>
            </a:endParaRPr>
          </a:p>
          <a:p>
            <a:pPr indent="0" lvl="0" marL="0" rtl="0" algn="l">
              <a:spcBef>
                <a:spcPts val="600"/>
              </a:spcBef>
              <a:spcAft>
                <a:spcPts val="0"/>
              </a:spcAft>
              <a:buClr>
                <a:srgbClr val="7F7F7F"/>
              </a:buClr>
              <a:buSzPts val="2800"/>
              <a:buNone/>
            </a:pPr>
            <a:r>
              <a:rPr lang="id-ID">
                <a:solidFill>
                  <a:srgbClr val="7F7F7F"/>
                </a:solidFill>
              </a:rPr>
              <a:t>1.3	What Are Skills and Processes in Science?</a:t>
            </a:r>
            <a:endParaRPr/>
          </a:p>
          <a:p>
            <a:pPr indent="-911225" lvl="0" marL="911225" rtl="0" algn="l">
              <a:spcBef>
                <a:spcPts val="600"/>
              </a:spcBef>
              <a:spcAft>
                <a:spcPts val="0"/>
              </a:spcAft>
              <a:buClr>
                <a:srgbClr val="0070C0"/>
              </a:buClr>
              <a:buSzPts val="2800"/>
              <a:buNone/>
            </a:pPr>
            <a:r>
              <a:rPr b="1" lang="id-ID">
                <a:solidFill>
                  <a:srgbClr val="0070C0"/>
                </a:solidFill>
              </a:rPr>
              <a:t>1.4	What Are Some Safety Rules in the Laboratory?</a:t>
            </a:r>
            <a:endParaRPr/>
          </a:p>
          <a:p>
            <a:pPr indent="-911225" lvl="0" marL="911225" rtl="0" algn="l">
              <a:spcBef>
                <a:spcPts val="600"/>
              </a:spcBef>
              <a:spcAft>
                <a:spcPts val="0"/>
              </a:spcAft>
              <a:buClr>
                <a:srgbClr val="7F7F7F"/>
              </a:buClr>
              <a:buSzPts val="2800"/>
              <a:buNone/>
            </a:pPr>
            <a:r>
              <a:rPr lang="id-ID">
                <a:solidFill>
                  <a:srgbClr val="7F7F7F"/>
                </a:solidFill>
              </a:rPr>
              <a:t>1.5	What Are Some Apparatus In the Laboratory?</a:t>
            </a:r>
            <a:endParaRPr/>
          </a:p>
          <a:p>
            <a:pPr indent="-911225" lvl="0" marL="911225" rtl="0" algn="l">
              <a:spcBef>
                <a:spcPts val="600"/>
              </a:spcBef>
              <a:spcAft>
                <a:spcPts val="0"/>
              </a:spcAft>
              <a:buClr>
                <a:srgbClr val="7F7F7F"/>
              </a:buClr>
              <a:buSzPts val="2800"/>
              <a:buNone/>
            </a:pPr>
            <a:r>
              <a:rPr lang="id-ID">
                <a:solidFill>
                  <a:srgbClr val="7F7F7F"/>
                </a:solidFill>
              </a:rPr>
              <a:t>1.6	Science and Technology</a:t>
            </a:r>
            <a:endParaRPr/>
          </a:p>
          <a:p>
            <a:pPr indent="0" lvl="0" marL="0" rtl="0" algn="l">
              <a:spcBef>
                <a:spcPts val="600"/>
              </a:spcBef>
              <a:spcAft>
                <a:spcPts val="0"/>
              </a:spcAft>
              <a:buClr>
                <a:schemeClr val="dk1"/>
              </a:buClr>
              <a:buSzPts val="2800"/>
              <a:buNone/>
            </a:pPr>
            <a:r>
              <a:t/>
            </a:r>
            <a:endParaRPr/>
          </a:p>
        </p:txBody>
      </p:sp>
      <p:sp>
        <p:nvSpPr>
          <p:cNvPr id="356" name="Google Shape;356;p25"/>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357" name="Google Shape;357;p25"/>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Chapter 1  Introducing Science</a:t>
            </a:r>
            <a:endParaRPr b="0" sz="2800">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6"/>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364" name="Google Shape;364;p26"/>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1.4  What Are Some Safety Rules in the Laboratory?</a:t>
            </a:r>
            <a:endParaRPr b="0" sz="2800">
              <a:solidFill>
                <a:schemeClr val="lt1"/>
              </a:solidFill>
              <a:latin typeface="Arial"/>
              <a:ea typeface="Arial"/>
              <a:cs typeface="Arial"/>
              <a:sym typeface="Arial"/>
            </a:endParaRPr>
          </a:p>
        </p:txBody>
      </p:sp>
      <p:sp>
        <p:nvSpPr>
          <p:cNvPr id="365" name="Google Shape;365;p26"/>
          <p:cNvSpPr txBox="1"/>
          <p:nvPr/>
        </p:nvSpPr>
        <p:spPr>
          <a:xfrm>
            <a:off x="396875" y="838200"/>
            <a:ext cx="830241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d-ID" sz="2800">
                <a:solidFill>
                  <a:srgbClr val="0432FF"/>
                </a:solidFill>
                <a:latin typeface="Arial"/>
                <a:ea typeface="Arial"/>
                <a:cs typeface="Arial"/>
                <a:sym typeface="Arial"/>
              </a:rPr>
              <a:t>Why do we have to follow rules in laboratories?</a:t>
            </a:r>
            <a:endParaRPr sz="2800">
              <a:solidFill>
                <a:srgbClr val="0432FF"/>
              </a:solidFill>
              <a:latin typeface="Arial"/>
              <a:ea typeface="Arial"/>
              <a:cs typeface="Arial"/>
              <a:sym typeface="Arial"/>
            </a:endParaRPr>
          </a:p>
        </p:txBody>
      </p:sp>
      <p:pic>
        <p:nvPicPr>
          <p:cNvPr id="366" name="Google Shape;366;p26"/>
          <p:cNvPicPr preferRelativeResize="0"/>
          <p:nvPr/>
        </p:nvPicPr>
        <p:blipFill rotWithShape="1">
          <a:blip r:embed="rId3">
            <a:alphaModFix/>
          </a:blip>
          <a:srcRect b="0" l="0" r="0" t="0"/>
          <a:stretch/>
        </p:blipFill>
        <p:spPr>
          <a:xfrm>
            <a:off x="1043608" y="1348027"/>
            <a:ext cx="7518400" cy="5168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7"/>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373" name="Google Shape;373;p27"/>
          <p:cNvSpPr/>
          <p:nvPr/>
        </p:nvSpPr>
        <p:spPr>
          <a:xfrm flipH="1">
            <a:off x="184322" y="1954213"/>
            <a:ext cx="4251325" cy="1748987"/>
          </a:xfrm>
          <a:prstGeom prst="wedgeEllipseCallout">
            <a:avLst>
              <a:gd fmla="val 45740" name="adj1"/>
              <a:gd fmla="val 53714" name="adj2"/>
            </a:avLst>
          </a:prstGeom>
          <a:solidFill>
            <a:srgbClr val="FBD4B4"/>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600"/>
              <a:buFont typeface="Arial"/>
              <a:buNone/>
            </a:pPr>
            <a:r>
              <a:t/>
            </a:r>
            <a:endParaRPr sz="1600">
              <a:solidFill>
                <a:schemeClr val="dk1"/>
              </a:solidFill>
              <a:latin typeface="Arial"/>
              <a:ea typeface="Arial"/>
              <a:cs typeface="Arial"/>
              <a:sym typeface="Arial"/>
            </a:endParaRPr>
          </a:p>
          <a:p>
            <a:pPr indent="0" lvl="0" marL="0" marR="0" rtl="0" algn="ctr">
              <a:spcBef>
                <a:spcPts val="0"/>
              </a:spcBef>
              <a:spcAft>
                <a:spcPts val="0"/>
              </a:spcAft>
              <a:buClr>
                <a:srgbClr val="0432FF"/>
              </a:buClr>
              <a:buSzPts val="2200"/>
              <a:buFont typeface="Arial"/>
              <a:buNone/>
            </a:pPr>
            <a:r>
              <a:rPr lang="id-ID" sz="2200">
                <a:solidFill>
                  <a:srgbClr val="0432FF"/>
                </a:solidFill>
                <a:latin typeface="Arial"/>
                <a:ea typeface="Arial"/>
                <a:cs typeface="Arial"/>
                <a:sym typeface="Arial"/>
              </a:rPr>
              <a:t>What are some rules in the laboratory?</a:t>
            </a:r>
            <a:endParaRPr/>
          </a:p>
        </p:txBody>
      </p:sp>
      <p:sp>
        <p:nvSpPr>
          <p:cNvPr id="374" name="Google Shape;374;p27"/>
          <p:cNvSpPr/>
          <p:nvPr/>
        </p:nvSpPr>
        <p:spPr>
          <a:xfrm flipH="1">
            <a:off x="4211960" y="2713317"/>
            <a:ext cx="4680520" cy="2551266"/>
          </a:xfrm>
          <a:prstGeom prst="wedgeEllipseCallout">
            <a:avLst>
              <a:gd fmla="val -34784" name="adj1"/>
              <a:gd fmla="val 65808" name="adj2"/>
            </a:avLst>
          </a:prstGeom>
          <a:solidFill>
            <a:srgbClr val="C2D59B"/>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rgbClr val="0432FF"/>
              </a:buClr>
              <a:buSzPts val="2200"/>
              <a:buFont typeface="Arial"/>
              <a:buNone/>
            </a:pPr>
            <a:r>
              <a:rPr lang="id-ID" sz="2200">
                <a:solidFill>
                  <a:srgbClr val="0432FF"/>
                </a:solidFill>
                <a:latin typeface="Arial"/>
                <a:ea typeface="Arial"/>
                <a:cs typeface="Arial"/>
                <a:sym typeface="Arial"/>
              </a:rPr>
              <a:t>Why should we recognise the symbols of hazardous substances and know the proper ways of handling these substances?</a:t>
            </a:r>
            <a:endParaRPr/>
          </a:p>
        </p:txBody>
      </p:sp>
      <p:sp>
        <p:nvSpPr>
          <p:cNvPr id="375" name="Google Shape;375;p27"/>
          <p:cNvSpPr txBox="1"/>
          <p:nvPr/>
        </p:nvSpPr>
        <p:spPr>
          <a:xfrm>
            <a:off x="396875" y="838200"/>
            <a:ext cx="8037223"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d-ID" sz="2800">
                <a:solidFill>
                  <a:srgbClr val="000000"/>
                </a:solidFill>
                <a:latin typeface="Arial"/>
                <a:ea typeface="Arial"/>
                <a:cs typeface="Arial"/>
                <a:sym typeface="Arial"/>
              </a:rPr>
              <a:t>At the end of this section, you should be able to answer the following questions:</a:t>
            </a:r>
            <a:endParaRPr/>
          </a:p>
        </p:txBody>
      </p:sp>
      <p:sp>
        <p:nvSpPr>
          <p:cNvPr id="376" name="Google Shape;376;p27"/>
          <p:cNvSpPr/>
          <p:nvPr/>
        </p:nvSpPr>
        <p:spPr>
          <a:xfrm flipH="1">
            <a:off x="396875" y="4334414"/>
            <a:ext cx="4320480" cy="1860338"/>
          </a:xfrm>
          <a:prstGeom prst="wedgeEllipseCallout">
            <a:avLst>
              <a:gd fmla="val 45464" name="adj1"/>
              <a:gd fmla="val 60688" name="adj2"/>
            </a:avLst>
          </a:prstGeom>
          <a:solidFill>
            <a:srgbClr val="B7CCE4"/>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rgbClr val="0432FF"/>
              </a:buClr>
              <a:buSzPts val="2200"/>
              <a:buFont typeface="Arial"/>
              <a:buNone/>
            </a:pPr>
            <a:r>
              <a:rPr lang="id-ID" sz="2200">
                <a:solidFill>
                  <a:srgbClr val="0432FF"/>
                </a:solidFill>
                <a:latin typeface="Arial"/>
                <a:ea typeface="Arial"/>
                <a:cs typeface="Arial"/>
                <a:sym typeface="Arial"/>
              </a:rPr>
              <a:t>Why should we observe safety rules at all times in the laboratory?</a:t>
            </a:r>
            <a:endParaRPr/>
          </a:p>
        </p:txBody>
      </p:sp>
      <p:sp>
        <p:nvSpPr>
          <p:cNvPr id="377" name="Google Shape;377;p27"/>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1.4  What Are Some Safety Rules in the Laboratory?</a:t>
            </a:r>
            <a:endParaRPr b="0" sz="28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8"/>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384" name="Google Shape;384;p28"/>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1.4  What Are Some Safety Rules in the Laboratory?</a:t>
            </a:r>
            <a:endParaRPr b="0" sz="2800">
              <a:solidFill>
                <a:schemeClr val="lt1"/>
              </a:solidFill>
              <a:latin typeface="Arial"/>
              <a:ea typeface="Arial"/>
              <a:cs typeface="Arial"/>
              <a:sym typeface="Arial"/>
            </a:endParaRPr>
          </a:p>
        </p:txBody>
      </p:sp>
      <p:sp>
        <p:nvSpPr>
          <p:cNvPr id="385" name="Google Shape;385;p28"/>
          <p:cNvSpPr txBox="1"/>
          <p:nvPr/>
        </p:nvSpPr>
        <p:spPr>
          <a:xfrm>
            <a:off x="396875" y="838200"/>
            <a:ext cx="8302411" cy="49552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d-ID" sz="2800">
                <a:solidFill>
                  <a:schemeClr val="dk1"/>
                </a:solidFill>
                <a:latin typeface="Arial"/>
                <a:ea typeface="Arial"/>
                <a:cs typeface="Arial"/>
                <a:sym typeface="Arial"/>
              </a:rPr>
              <a:t>General safety rules: </a:t>
            </a:r>
            <a:r>
              <a:rPr lang="id-ID" sz="2800">
                <a:solidFill>
                  <a:srgbClr val="000000"/>
                </a:solidFill>
                <a:latin typeface="Arial"/>
                <a:ea typeface="Arial"/>
                <a:cs typeface="Arial"/>
                <a:sym typeface="Arial"/>
              </a:rPr>
              <a:t>What you </a:t>
            </a:r>
            <a:r>
              <a:rPr b="1" lang="id-ID" sz="2800">
                <a:solidFill>
                  <a:srgbClr val="000000"/>
                </a:solidFill>
                <a:latin typeface="Arial"/>
                <a:ea typeface="Arial"/>
                <a:cs typeface="Arial"/>
                <a:sym typeface="Arial"/>
              </a:rPr>
              <a:t>should</a:t>
            </a:r>
            <a:r>
              <a:rPr lang="id-ID" sz="2800">
                <a:solidFill>
                  <a:srgbClr val="000000"/>
                </a:solidFill>
                <a:latin typeface="Arial"/>
                <a:ea typeface="Arial"/>
                <a:cs typeface="Arial"/>
                <a:sym typeface="Arial"/>
              </a:rPr>
              <a:t> do</a:t>
            </a:r>
            <a:endParaRPr/>
          </a:p>
          <a:p>
            <a:pPr indent="0" lvl="0" marL="0" marR="0" rtl="0" algn="l">
              <a:spcBef>
                <a:spcPts val="0"/>
              </a:spcBef>
              <a:spcAft>
                <a:spcPts val="0"/>
              </a:spcAft>
              <a:buNone/>
            </a:pPr>
            <a:r>
              <a:t/>
            </a:r>
            <a:endParaRPr sz="2400">
              <a:solidFill>
                <a:srgbClr val="000000"/>
              </a:solidFill>
              <a:latin typeface="Arial"/>
              <a:ea typeface="Arial"/>
              <a:cs typeface="Arial"/>
              <a:sym typeface="Arial"/>
            </a:endParaRPr>
          </a:p>
          <a:p>
            <a:pPr indent="-444500" lvl="0" marL="444500" marR="0" rtl="0" algn="l">
              <a:spcBef>
                <a:spcPts val="0"/>
              </a:spcBef>
              <a:spcAft>
                <a:spcPts val="0"/>
              </a:spcAft>
              <a:buClr>
                <a:schemeClr val="dk1"/>
              </a:buClr>
              <a:buSzPts val="2200"/>
              <a:buFont typeface="Arial"/>
              <a:buChar char="•"/>
            </a:pPr>
            <a:r>
              <a:rPr lang="id-ID" sz="2200">
                <a:solidFill>
                  <a:schemeClr val="dk1"/>
                </a:solidFill>
                <a:latin typeface="Arial"/>
                <a:ea typeface="Arial"/>
                <a:cs typeface="Arial"/>
                <a:sym typeface="Arial"/>
              </a:rPr>
              <a:t>Open all doors and windows unless otherwise instructed by your teacher.</a:t>
            </a:r>
            <a:endParaRPr/>
          </a:p>
          <a:p>
            <a:pPr indent="-444500" lvl="0" marL="444500" marR="0" rtl="0" algn="l">
              <a:spcBef>
                <a:spcPts val="0"/>
              </a:spcBef>
              <a:spcAft>
                <a:spcPts val="0"/>
              </a:spcAft>
              <a:buClr>
                <a:schemeClr val="dk1"/>
              </a:buClr>
              <a:buSzPts val="2200"/>
              <a:buFont typeface="Arial"/>
              <a:buChar char="•"/>
            </a:pPr>
            <a:r>
              <a:rPr lang="id-ID" sz="2200">
                <a:solidFill>
                  <a:schemeClr val="dk1"/>
                </a:solidFill>
                <a:latin typeface="Arial"/>
                <a:ea typeface="Arial"/>
                <a:cs typeface="Arial"/>
                <a:sym typeface="Arial"/>
              </a:rPr>
              <a:t>Read the instructions first and understand them before starting your experiment. If in doubt, always ask your teacher.</a:t>
            </a:r>
            <a:endParaRPr/>
          </a:p>
          <a:p>
            <a:pPr indent="-444500" lvl="0" marL="444500" marR="0" rtl="0" algn="l">
              <a:spcBef>
                <a:spcPts val="0"/>
              </a:spcBef>
              <a:spcAft>
                <a:spcPts val="0"/>
              </a:spcAft>
              <a:buClr>
                <a:schemeClr val="dk1"/>
              </a:buClr>
              <a:buSzPts val="2200"/>
              <a:buFont typeface="Arial"/>
              <a:buChar char="•"/>
            </a:pPr>
            <a:r>
              <a:rPr lang="id-ID" sz="2200">
                <a:solidFill>
                  <a:schemeClr val="dk1"/>
                </a:solidFill>
                <a:latin typeface="Arial"/>
                <a:ea typeface="Arial"/>
                <a:cs typeface="Arial"/>
                <a:sym typeface="Arial"/>
              </a:rPr>
              <a:t>Handle all apparatus and chemicals carefully and correctly. Always check the label on the container before using the substance it contains.</a:t>
            </a:r>
            <a:endParaRPr/>
          </a:p>
          <a:p>
            <a:pPr indent="-444500" lvl="0" marL="444500" marR="0" rtl="0" algn="l">
              <a:spcBef>
                <a:spcPts val="0"/>
              </a:spcBef>
              <a:spcAft>
                <a:spcPts val="0"/>
              </a:spcAft>
              <a:buClr>
                <a:schemeClr val="dk1"/>
              </a:buClr>
              <a:buSzPts val="2200"/>
              <a:buFont typeface="Arial"/>
              <a:buChar char="•"/>
            </a:pPr>
            <a:r>
              <a:rPr lang="id-ID" sz="2200">
                <a:solidFill>
                  <a:schemeClr val="dk1"/>
                </a:solidFill>
                <a:latin typeface="Arial"/>
                <a:ea typeface="Arial"/>
                <a:cs typeface="Arial"/>
                <a:sym typeface="Arial"/>
              </a:rPr>
              <a:t>Work tidily. Wash all used apparatus and dispose of the waste correctly.</a:t>
            </a:r>
            <a:endParaRPr/>
          </a:p>
          <a:p>
            <a:pPr indent="-444500" lvl="0" marL="444500" marR="0" rtl="0" algn="l">
              <a:spcBef>
                <a:spcPts val="0"/>
              </a:spcBef>
              <a:spcAft>
                <a:spcPts val="0"/>
              </a:spcAft>
              <a:buClr>
                <a:schemeClr val="dk1"/>
              </a:buClr>
              <a:buSzPts val="2200"/>
              <a:buFont typeface="Arial"/>
              <a:buChar char="•"/>
            </a:pPr>
            <a:r>
              <a:rPr lang="id-ID" sz="2200">
                <a:solidFill>
                  <a:schemeClr val="dk1"/>
                </a:solidFill>
                <a:latin typeface="Arial"/>
                <a:ea typeface="Arial"/>
                <a:cs typeface="Arial"/>
                <a:sym typeface="Arial"/>
              </a:rPr>
              <a:t>Return the apparatus to the proper storage places after cleaning.</a:t>
            </a:r>
            <a:endParaRPr/>
          </a:p>
          <a:p>
            <a:pPr indent="-444500" lvl="0" marL="444500" marR="0" rtl="0" algn="l">
              <a:spcBef>
                <a:spcPts val="0"/>
              </a:spcBef>
              <a:spcAft>
                <a:spcPts val="0"/>
              </a:spcAft>
              <a:buClr>
                <a:schemeClr val="dk1"/>
              </a:buClr>
              <a:buSzPts val="2200"/>
              <a:buFont typeface="Arial"/>
              <a:buChar char="•"/>
            </a:pPr>
            <a:r>
              <a:rPr lang="id-ID" sz="2200">
                <a:solidFill>
                  <a:schemeClr val="dk1"/>
                </a:solidFill>
                <a:latin typeface="Arial"/>
                <a:ea typeface="Arial"/>
                <a:cs typeface="Arial"/>
                <a:sym typeface="Arial"/>
              </a:rPr>
              <a:t>Wash your hands after all laboratory work.</a:t>
            </a:r>
            <a:endParaRPr sz="2200">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9"/>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392" name="Google Shape;392;p29"/>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1.4  What Are Some Safety Rules in the Laboratory?</a:t>
            </a:r>
            <a:endParaRPr b="0" sz="2800">
              <a:solidFill>
                <a:schemeClr val="lt1"/>
              </a:solidFill>
              <a:latin typeface="Arial"/>
              <a:ea typeface="Arial"/>
              <a:cs typeface="Arial"/>
              <a:sym typeface="Arial"/>
            </a:endParaRPr>
          </a:p>
        </p:txBody>
      </p:sp>
      <p:sp>
        <p:nvSpPr>
          <p:cNvPr id="393" name="Google Shape;393;p29"/>
          <p:cNvSpPr txBox="1"/>
          <p:nvPr/>
        </p:nvSpPr>
        <p:spPr>
          <a:xfrm>
            <a:off x="396875" y="838200"/>
            <a:ext cx="8567613" cy="46166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d-ID" sz="2800">
                <a:solidFill>
                  <a:schemeClr val="dk1"/>
                </a:solidFill>
                <a:latin typeface="Arial"/>
                <a:ea typeface="Arial"/>
                <a:cs typeface="Arial"/>
                <a:sym typeface="Arial"/>
              </a:rPr>
              <a:t>General safety rules: What you should</a:t>
            </a:r>
            <a:r>
              <a:rPr b="1" lang="id-ID" sz="2800">
                <a:solidFill>
                  <a:schemeClr val="dk1"/>
                </a:solidFill>
                <a:latin typeface="Arial"/>
                <a:ea typeface="Arial"/>
                <a:cs typeface="Arial"/>
                <a:sym typeface="Arial"/>
              </a:rPr>
              <a:t> NOT </a:t>
            </a:r>
            <a:r>
              <a:rPr lang="id-ID" sz="2800">
                <a:solidFill>
                  <a:schemeClr val="dk1"/>
                </a:solidFill>
                <a:latin typeface="Arial"/>
                <a:ea typeface="Arial"/>
                <a:cs typeface="Arial"/>
                <a:sym typeface="Arial"/>
              </a:rPr>
              <a:t>do</a:t>
            </a:r>
            <a:endParaRPr/>
          </a:p>
          <a:p>
            <a:pPr indent="0" lvl="0" marL="0" marR="0" rtl="0" algn="l">
              <a:spcBef>
                <a:spcPts val="0"/>
              </a:spcBef>
              <a:spcAft>
                <a:spcPts val="0"/>
              </a:spcAft>
              <a:buNone/>
            </a:pPr>
            <a:r>
              <a:t/>
            </a:r>
            <a:endParaRPr sz="2400">
              <a:solidFill>
                <a:srgbClr val="000000"/>
              </a:solidFill>
              <a:latin typeface="Arial"/>
              <a:ea typeface="Arial"/>
              <a:cs typeface="Arial"/>
              <a:sym typeface="Arial"/>
            </a:endParaRPr>
          </a:p>
          <a:p>
            <a:pPr indent="-365125" lvl="0" marL="365125" marR="0" rtl="0" algn="l">
              <a:spcBef>
                <a:spcPts val="0"/>
              </a:spcBef>
              <a:spcAft>
                <a:spcPts val="0"/>
              </a:spcAft>
              <a:buClr>
                <a:schemeClr val="dk1"/>
              </a:buClr>
              <a:buSzPts val="2200"/>
              <a:buFont typeface="Arial"/>
              <a:buChar char="•"/>
            </a:pPr>
            <a:r>
              <a:rPr lang="id-ID" sz="2200">
                <a:solidFill>
                  <a:schemeClr val="dk1"/>
                </a:solidFill>
                <a:latin typeface="Arial"/>
                <a:ea typeface="Arial"/>
                <a:cs typeface="Arial"/>
                <a:sym typeface="Arial"/>
              </a:rPr>
              <a:t>Do not enter the laboratory without your teacher’s permission.</a:t>
            </a:r>
            <a:endParaRPr/>
          </a:p>
          <a:p>
            <a:pPr indent="-365125" lvl="0" marL="365125" marR="0" rtl="0" algn="l">
              <a:spcBef>
                <a:spcPts val="0"/>
              </a:spcBef>
              <a:spcAft>
                <a:spcPts val="0"/>
              </a:spcAft>
              <a:buClr>
                <a:schemeClr val="dk1"/>
              </a:buClr>
              <a:buSzPts val="2200"/>
              <a:buFont typeface="Arial"/>
              <a:buChar char="•"/>
            </a:pPr>
            <a:r>
              <a:rPr lang="id-ID" sz="2200">
                <a:solidFill>
                  <a:schemeClr val="dk1"/>
                </a:solidFill>
                <a:latin typeface="Arial"/>
                <a:ea typeface="Arial"/>
                <a:cs typeface="Arial"/>
                <a:sym typeface="Arial"/>
              </a:rPr>
              <a:t>Do not carry out any test or experiment without your teacher’s permission.</a:t>
            </a:r>
            <a:endParaRPr/>
          </a:p>
          <a:p>
            <a:pPr indent="-365125" lvl="0" marL="365125" marR="0" rtl="0" algn="l">
              <a:spcBef>
                <a:spcPts val="0"/>
              </a:spcBef>
              <a:spcAft>
                <a:spcPts val="0"/>
              </a:spcAft>
              <a:buClr>
                <a:schemeClr val="dk1"/>
              </a:buClr>
              <a:buSzPts val="2200"/>
              <a:buFont typeface="Arial"/>
              <a:buChar char="•"/>
            </a:pPr>
            <a:r>
              <a:rPr lang="id-ID" sz="2200">
                <a:solidFill>
                  <a:schemeClr val="dk1"/>
                </a:solidFill>
                <a:latin typeface="Arial"/>
                <a:ea typeface="Arial"/>
                <a:cs typeface="Arial"/>
                <a:sym typeface="Arial"/>
              </a:rPr>
              <a:t>To avoid contamination, do not pour any unused chemical back into its container.</a:t>
            </a:r>
            <a:endParaRPr/>
          </a:p>
          <a:p>
            <a:pPr indent="-365125" lvl="0" marL="365125" marR="0" rtl="0" algn="l">
              <a:spcBef>
                <a:spcPts val="0"/>
              </a:spcBef>
              <a:spcAft>
                <a:spcPts val="0"/>
              </a:spcAft>
              <a:buClr>
                <a:schemeClr val="dk1"/>
              </a:buClr>
              <a:buSzPts val="2200"/>
              <a:buFont typeface="Arial"/>
              <a:buChar char="•"/>
            </a:pPr>
            <a:r>
              <a:rPr lang="id-ID" sz="2200">
                <a:solidFill>
                  <a:schemeClr val="dk1"/>
                </a:solidFill>
                <a:latin typeface="Arial"/>
                <a:ea typeface="Arial"/>
                <a:cs typeface="Arial"/>
                <a:sym typeface="Arial"/>
              </a:rPr>
              <a:t>Do not taste any chemicals unless otherwise instructed by your teacher.</a:t>
            </a:r>
            <a:endParaRPr/>
          </a:p>
          <a:p>
            <a:pPr indent="-365125" lvl="0" marL="365125" marR="0" rtl="0" algn="l">
              <a:spcBef>
                <a:spcPts val="0"/>
              </a:spcBef>
              <a:spcAft>
                <a:spcPts val="0"/>
              </a:spcAft>
              <a:buClr>
                <a:schemeClr val="dk1"/>
              </a:buClr>
              <a:buSzPts val="2200"/>
              <a:buFont typeface="Arial"/>
              <a:buChar char="•"/>
            </a:pPr>
            <a:r>
              <a:rPr lang="id-ID" sz="2200">
                <a:solidFill>
                  <a:schemeClr val="dk1"/>
                </a:solidFill>
                <a:latin typeface="Arial"/>
                <a:ea typeface="Arial"/>
                <a:cs typeface="Arial"/>
                <a:sym typeface="Arial"/>
              </a:rPr>
              <a:t>Do not eat, drink or play in the laboratory.</a:t>
            </a:r>
            <a:endParaRPr/>
          </a:p>
          <a:p>
            <a:pPr indent="-365125" lvl="0" marL="365125" marR="0" rtl="0" algn="l">
              <a:spcBef>
                <a:spcPts val="0"/>
              </a:spcBef>
              <a:spcAft>
                <a:spcPts val="0"/>
              </a:spcAft>
              <a:buClr>
                <a:schemeClr val="dk1"/>
              </a:buClr>
              <a:buSzPts val="2200"/>
              <a:buFont typeface="Arial"/>
              <a:buChar char="•"/>
            </a:pPr>
            <a:r>
              <a:rPr lang="id-ID" sz="2200">
                <a:solidFill>
                  <a:schemeClr val="dk1"/>
                </a:solidFill>
                <a:latin typeface="Arial"/>
                <a:ea typeface="Arial"/>
                <a:cs typeface="Arial"/>
                <a:sym typeface="Arial"/>
              </a:rPr>
              <a:t>Do not tamper with the electrical mains and other fittings in the laboratory.</a:t>
            </a:r>
            <a:endParaRPr/>
          </a:p>
          <a:p>
            <a:pPr indent="-365125" lvl="0" marL="365125" marR="0" rtl="0" algn="l">
              <a:spcBef>
                <a:spcPts val="0"/>
              </a:spcBef>
              <a:spcAft>
                <a:spcPts val="0"/>
              </a:spcAft>
              <a:buClr>
                <a:schemeClr val="dk1"/>
              </a:buClr>
              <a:buSzPts val="2200"/>
              <a:buFont typeface="Arial"/>
              <a:buChar char="•"/>
            </a:pPr>
            <a:r>
              <a:rPr lang="id-ID" sz="2200">
                <a:solidFill>
                  <a:schemeClr val="dk1"/>
                </a:solidFill>
                <a:latin typeface="Arial"/>
                <a:ea typeface="Arial"/>
                <a:cs typeface="Arial"/>
                <a:sym typeface="Arial"/>
              </a:rPr>
              <a:t>Do not remove any apparatus or chemicals from the laboratory.</a:t>
            </a:r>
            <a:endParaRPr sz="220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
          <p:cNvSpPr txBox="1"/>
          <p:nvPr>
            <p:ph type="title"/>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id-ID" sz="2800"/>
              <a:t>Chapter 1  Introducing Science</a:t>
            </a:r>
            <a:endParaRPr sz="2800"/>
          </a:p>
        </p:txBody>
      </p:sp>
      <p:sp>
        <p:nvSpPr>
          <p:cNvPr id="111" name="Google Shape;111;p3"/>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112" name="Google Shape;112;p3"/>
          <p:cNvSpPr txBox="1"/>
          <p:nvPr/>
        </p:nvSpPr>
        <p:spPr>
          <a:xfrm>
            <a:off x="457200" y="1846170"/>
            <a:ext cx="8229600" cy="427999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0000"/>
              </a:buClr>
              <a:buSzPts val="2200"/>
              <a:buFont typeface="Arial"/>
              <a:buChar char="•"/>
            </a:pPr>
            <a:r>
              <a:rPr lang="id-ID" sz="2200">
                <a:solidFill>
                  <a:srgbClr val="000000"/>
                </a:solidFill>
                <a:latin typeface="Arial"/>
                <a:ea typeface="Arial"/>
                <a:cs typeface="Arial"/>
                <a:sym typeface="Arial"/>
              </a:rPr>
              <a:t>Understand the meaning of science and technology.</a:t>
            </a:r>
            <a:endParaRPr/>
          </a:p>
          <a:p>
            <a:pPr indent="-342900" lvl="0" marL="342900" marR="0" rtl="0" algn="l">
              <a:spcBef>
                <a:spcPts val="1200"/>
              </a:spcBef>
              <a:spcAft>
                <a:spcPts val="0"/>
              </a:spcAft>
              <a:buClr>
                <a:srgbClr val="000000"/>
              </a:buClr>
              <a:buSzPts val="2200"/>
              <a:buFont typeface="Arial"/>
              <a:buChar char="•"/>
            </a:pPr>
            <a:r>
              <a:rPr lang="id-ID" sz="2200">
                <a:solidFill>
                  <a:srgbClr val="000000"/>
                </a:solidFill>
                <a:latin typeface="Arial"/>
                <a:ea typeface="Arial"/>
                <a:cs typeface="Arial"/>
                <a:sym typeface="Arial"/>
              </a:rPr>
              <a:t>Understand the attitudes, skills and processes involved in science.</a:t>
            </a:r>
            <a:endParaRPr/>
          </a:p>
          <a:p>
            <a:pPr indent="-342900" lvl="0" marL="342900" marR="0" rtl="0" algn="l">
              <a:spcBef>
                <a:spcPts val="1200"/>
              </a:spcBef>
              <a:spcAft>
                <a:spcPts val="0"/>
              </a:spcAft>
              <a:buClr>
                <a:srgbClr val="000000"/>
              </a:buClr>
              <a:buSzPts val="2200"/>
              <a:buFont typeface="Arial"/>
              <a:buChar char="•"/>
            </a:pPr>
            <a:r>
              <a:rPr lang="id-ID" sz="2200">
                <a:solidFill>
                  <a:srgbClr val="000000"/>
                </a:solidFill>
                <a:latin typeface="Arial"/>
                <a:ea typeface="Arial"/>
                <a:cs typeface="Arial"/>
                <a:sym typeface="Arial"/>
              </a:rPr>
              <a:t>Observe the safety rules in science laboratories.</a:t>
            </a:r>
            <a:endParaRPr/>
          </a:p>
          <a:p>
            <a:pPr indent="-342900" lvl="0" marL="342900" marR="0" rtl="0" algn="l">
              <a:spcBef>
                <a:spcPts val="1200"/>
              </a:spcBef>
              <a:spcAft>
                <a:spcPts val="0"/>
              </a:spcAft>
              <a:buClr>
                <a:srgbClr val="000000"/>
              </a:buClr>
              <a:buSzPts val="2200"/>
              <a:buFont typeface="Arial"/>
              <a:buChar char="•"/>
            </a:pPr>
            <a:r>
              <a:rPr lang="id-ID" sz="2200">
                <a:solidFill>
                  <a:srgbClr val="000000"/>
                </a:solidFill>
                <a:latin typeface="Arial"/>
                <a:ea typeface="Arial"/>
                <a:cs typeface="Arial"/>
                <a:sym typeface="Arial"/>
              </a:rPr>
              <a:t>Recognise the symbols representing different hazardous substances.</a:t>
            </a:r>
            <a:endParaRPr/>
          </a:p>
          <a:p>
            <a:pPr indent="-342900" lvl="0" marL="342900" marR="0" rtl="0" algn="l">
              <a:spcBef>
                <a:spcPts val="1200"/>
              </a:spcBef>
              <a:spcAft>
                <a:spcPts val="0"/>
              </a:spcAft>
              <a:buClr>
                <a:srgbClr val="000000"/>
              </a:buClr>
              <a:buSzPts val="2200"/>
              <a:buFont typeface="Arial"/>
              <a:buChar char="•"/>
            </a:pPr>
            <a:r>
              <a:rPr lang="id-ID" sz="2200">
                <a:solidFill>
                  <a:srgbClr val="000000"/>
                </a:solidFill>
                <a:latin typeface="Arial"/>
                <a:ea typeface="Arial"/>
                <a:cs typeface="Arial"/>
                <a:sym typeface="Arial"/>
              </a:rPr>
              <a:t>Understand the functions of different types of laboratory apparatus and how to use them.</a:t>
            </a:r>
            <a:endParaRPr/>
          </a:p>
          <a:p>
            <a:pPr indent="-342900" lvl="0" marL="342900" marR="0" rtl="0" algn="l">
              <a:spcBef>
                <a:spcPts val="1200"/>
              </a:spcBef>
              <a:spcAft>
                <a:spcPts val="0"/>
              </a:spcAft>
              <a:buClr>
                <a:srgbClr val="000000"/>
              </a:buClr>
              <a:buSzPts val="2200"/>
              <a:buFont typeface="Arial"/>
              <a:buChar char="•"/>
            </a:pPr>
            <a:r>
              <a:rPr lang="id-ID" sz="2200">
                <a:solidFill>
                  <a:srgbClr val="000000"/>
                </a:solidFill>
                <a:latin typeface="Arial"/>
                <a:ea typeface="Arial"/>
                <a:cs typeface="Arial"/>
                <a:sym typeface="Arial"/>
              </a:rPr>
              <a:t>Recognise the benefits, abuses and limitations of science and technology.</a:t>
            </a:r>
            <a:endParaRPr sz="2200">
              <a:solidFill>
                <a:srgbClr val="000000"/>
              </a:solidFill>
              <a:latin typeface="Arial"/>
              <a:ea typeface="Arial"/>
              <a:cs typeface="Arial"/>
              <a:sym typeface="Arial"/>
            </a:endParaRPr>
          </a:p>
          <a:p>
            <a:pPr indent="-165100" lvl="0" marL="342900" marR="0" rtl="0" algn="l">
              <a:spcBef>
                <a:spcPts val="116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p:txBody>
      </p:sp>
      <p:sp>
        <p:nvSpPr>
          <p:cNvPr id="113" name="Google Shape;113;p3"/>
          <p:cNvSpPr/>
          <p:nvPr/>
        </p:nvSpPr>
        <p:spPr>
          <a:xfrm>
            <a:off x="457200" y="937700"/>
            <a:ext cx="6553200" cy="523220"/>
          </a:xfrm>
          <a:prstGeom prst="rect">
            <a:avLst/>
          </a:prstGeom>
          <a:solidFill>
            <a:srgbClr val="0070C0">
              <a:alpha val="29803"/>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2800">
                <a:solidFill>
                  <a:schemeClr val="dk1"/>
                </a:solidFill>
                <a:latin typeface="Arial"/>
                <a:ea typeface="Arial"/>
                <a:cs typeface="Arial"/>
                <a:sym typeface="Arial"/>
              </a:rPr>
              <a:t>What Will You Learn in This Chapter?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0"/>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400" name="Google Shape;400;p30"/>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1.4  What Are Some Safety Rules in the Laboratory?</a:t>
            </a:r>
            <a:endParaRPr b="0" sz="2800">
              <a:solidFill>
                <a:schemeClr val="lt1"/>
              </a:solidFill>
              <a:latin typeface="Arial"/>
              <a:ea typeface="Arial"/>
              <a:cs typeface="Arial"/>
              <a:sym typeface="Arial"/>
            </a:endParaRPr>
          </a:p>
        </p:txBody>
      </p:sp>
      <p:sp>
        <p:nvSpPr>
          <p:cNvPr id="401" name="Google Shape;401;p30"/>
          <p:cNvSpPr txBox="1"/>
          <p:nvPr/>
        </p:nvSpPr>
        <p:spPr>
          <a:xfrm>
            <a:off x="396875" y="838200"/>
            <a:ext cx="8302411" cy="529375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d-ID" sz="2800">
                <a:solidFill>
                  <a:schemeClr val="dk1"/>
                </a:solidFill>
                <a:latin typeface="Arial"/>
                <a:ea typeface="Arial"/>
                <a:cs typeface="Arial"/>
                <a:sym typeface="Arial"/>
              </a:rPr>
              <a:t>Specific safety rules: What you </a:t>
            </a:r>
            <a:r>
              <a:rPr b="1" lang="id-ID" sz="2800">
                <a:solidFill>
                  <a:schemeClr val="dk1"/>
                </a:solidFill>
                <a:latin typeface="Arial"/>
                <a:ea typeface="Arial"/>
                <a:cs typeface="Arial"/>
                <a:sym typeface="Arial"/>
              </a:rPr>
              <a:t>should </a:t>
            </a:r>
            <a:r>
              <a:rPr lang="id-ID" sz="2800">
                <a:solidFill>
                  <a:schemeClr val="dk1"/>
                </a:solidFill>
                <a:latin typeface="Arial"/>
                <a:ea typeface="Arial"/>
                <a:cs typeface="Arial"/>
                <a:sym typeface="Arial"/>
              </a:rPr>
              <a:t>do when heating or mixing chemicals</a:t>
            </a:r>
            <a:endParaRPr sz="2800">
              <a:solidFill>
                <a:schemeClr val="dk1"/>
              </a:solidFill>
              <a:latin typeface="Arial"/>
              <a:ea typeface="Arial"/>
              <a:cs typeface="Arial"/>
              <a:sym typeface="Arial"/>
            </a:endParaRPr>
          </a:p>
          <a:p>
            <a:pPr indent="-365125" lvl="0" marL="365125" marR="0" rtl="0" algn="l">
              <a:spcBef>
                <a:spcPts val="0"/>
              </a:spcBef>
              <a:spcAft>
                <a:spcPts val="0"/>
              </a:spcAft>
              <a:buClr>
                <a:schemeClr val="dk1"/>
              </a:buClr>
              <a:buSzPts val="2200"/>
              <a:buFont typeface="Arial"/>
              <a:buChar char="•"/>
            </a:pPr>
            <a:r>
              <a:rPr lang="id-ID" sz="2200">
                <a:solidFill>
                  <a:schemeClr val="dk1"/>
                </a:solidFill>
                <a:latin typeface="Arial"/>
                <a:ea typeface="Arial"/>
                <a:cs typeface="Arial"/>
                <a:sym typeface="Arial"/>
              </a:rPr>
              <a:t>Wear goggles when mixing or heating chemicals.</a:t>
            </a:r>
            <a:endParaRPr/>
          </a:p>
          <a:p>
            <a:pPr indent="-365125" lvl="0" marL="365125" marR="0" rtl="0" algn="l">
              <a:spcBef>
                <a:spcPts val="0"/>
              </a:spcBef>
              <a:spcAft>
                <a:spcPts val="0"/>
              </a:spcAft>
              <a:buClr>
                <a:schemeClr val="dk1"/>
              </a:buClr>
              <a:buSzPts val="2200"/>
              <a:buFont typeface="Arial"/>
              <a:buChar char="•"/>
            </a:pPr>
            <a:r>
              <a:rPr lang="id-ID" sz="2200">
                <a:solidFill>
                  <a:schemeClr val="dk1"/>
                </a:solidFill>
                <a:latin typeface="Arial"/>
                <a:ea typeface="Arial"/>
                <a:cs typeface="Arial"/>
                <a:sym typeface="Arial"/>
              </a:rPr>
              <a:t>Put flammable substances away from a flame.</a:t>
            </a:r>
            <a:endParaRPr/>
          </a:p>
          <a:p>
            <a:pPr indent="-365125" lvl="0" marL="365125" marR="0" rtl="0" algn="l">
              <a:spcBef>
                <a:spcPts val="0"/>
              </a:spcBef>
              <a:spcAft>
                <a:spcPts val="0"/>
              </a:spcAft>
              <a:buClr>
                <a:schemeClr val="dk1"/>
              </a:buClr>
              <a:buSzPts val="2200"/>
              <a:buFont typeface="Arial"/>
              <a:buChar char="•"/>
            </a:pPr>
            <a:r>
              <a:rPr lang="id-ID" sz="2200">
                <a:solidFill>
                  <a:schemeClr val="dk1"/>
                </a:solidFill>
                <a:latin typeface="Arial"/>
                <a:ea typeface="Arial"/>
                <a:cs typeface="Arial"/>
                <a:sym typeface="Arial"/>
              </a:rPr>
              <a:t>When heating chemicals in a test tube, point the mouth of the test tube away from yourself and others</a:t>
            </a:r>
            <a:r>
              <a:rPr lang="id-ID"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a:p>
            <a:pPr indent="-212725" lvl="0" marL="365125" marR="0" rtl="0" algn="l">
              <a:spcBef>
                <a:spcPts val="0"/>
              </a:spcBef>
              <a:spcAft>
                <a:spcPts val="0"/>
              </a:spcAft>
              <a:buClr>
                <a:schemeClr val="dk1"/>
              </a:buClr>
              <a:buSzPts val="2400"/>
              <a:buFont typeface="Arial"/>
              <a:buNone/>
            </a:pPr>
            <a:r>
              <a:t/>
            </a:r>
            <a:endParaRPr sz="2400">
              <a:solidFill>
                <a:srgbClr val="000000"/>
              </a:solidFill>
              <a:latin typeface="Arial"/>
              <a:ea typeface="Arial"/>
              <a:cs typeface="Arial"/>
              <a:sym typeface="Arial"/>
            </a:endParaRPr>
          </a:p>
          <a:p>
            <a:pPr indent="0" lvl="0" marL="0" marR="0" rtl="0" algn="l">
              <a:spcBef>
                <a:spcPts val="0"/>
              </a:spcBef>
              <a:spcAft>
                <a:spcPts val="0"/>
              </a:spcAft>
              <a:buNone/>
            </a:pPr>
            <a:r>
              <a:rPr lang="id-ID" sz="2800">
                <a:solidFill>
                  <a:schemeClr val="dk1"/>
                </a:solidFill>
                <a:latin typeface="Arial"/>
                <a:ea typeface="Arial"/>
                <a:cs typeface="Arial"/>
                <a:sym typeface="Arial"/>
              </a:rPr>
              <a:t>Specific safety rules: What you </a:t>
            </a:r>
            <a:r>
              <a:rPr b="1" lang="id-ID" sz="2800">
                <a:solidFill>
                  <a:schemeClr val="dk1"/>
                </a:solidFill>
                <a:latin typeface="Arial"/>
                <a:ea typeface="Arial"/>
                <a:cs typeface="Arial"/>
                <a:sym typeface="Arial"/>
              </a:rPr>
              <a:t>should</a:t>
            </a:r>
            <a:r>
              <a:rPr lang="id-ID" sz="2800">
                <a:solidFill>
                  <a:schemeClr val="dk1"/>
                </a:solidFill>
                <a:latin typeface="Arial"/>
                <a:ea typeface="Arial"/>
                <a:cs typeface="Arial"/>
                <a:sym typeface="Arial"/>
              </a:rPr>
              <a:t> do when accidents occur</a:t>
            </a:r>
            <a:endParaRPr sz="2800">
              <a:solidFill>
                <a:schemeClr val="dk1"/>
              </a:solidFill>
              <a:latin typeface="Arial"/>
              <a:ea typeface="Arial"/>
              <a:cs typeface="Arial"/>
              <a:sym typeface="Arial"/>
            </a:endParaRPr>
          </a:p>
          <a:p>
            <a:pPr indent="-365125" lvl="0" marL="365125" marR="0" rtl="0" algn="l">
              <a:spcBef>
                <a:spcPts val="0"/>
              </a:spcBef>
              <a:spcAft>
                <a:spcPts val="0"/>
              </a:spcAft>
              <a:buClr>
                <a:schemeClr val="dk1"/>
              </a:buClr>
              <a:buSzPts val="2200"/>
              <a:buFont typeface="Arial"/>
              <a:buChar char="•"/>
            </a:pPr>
            <a:r>
              <a:rPr lang="id-ID" sz="2200">
                <a:solidFill>
                  <a:schemeClr val="dk1"/>
                </a:solidFill>
                <a:latin typeface="Arial"/>
                <a:ea typeface="Arial"/>
                <a:cs typeface="Arial"/>
                <a:sym typeface="Arial"/>
              </a:rPr>
              <a:t>Report all accidents, injuries, breakage and spillage to your teacher immediately.</a:t>
            </a:r>
            <a:endParaRPr/>
          </a:p>
          <a:p>
            <a:pPr indent="-365125" lvl="0" marL="365125" marR="0" rtl="0" algn="l">
              <a:spcBef>
                <a:spcPts val="0"/>
              </a:spcBef>
              <a:spcAft>
                <a:spcPts val="0"/>
              </a:spcAft>
              <a:buClr>
                <a:schemeClr val="dk1"/>
              </a:buClr>
              <a:buSzPts val="2200"/>
              <a:buFont typeface="Arial"/>
              <a:buChar char="•"/>
            </a:pPr>
            <a:r>
              <a:rPr lang="id-ID" sz="2200">
                <a:solidFill>
                  <a:schemeClr val="dk1"/>
                </a:solidFill>
                <a:latin typeface="Arial"/>
                <a:ea typeface="Arial"/>
                <a:cs typeface="Arial"/>
                <a:sym typeface="Arial"/>
              </a:rPr>
              <a:t>Should a chemical get into your mouth, spit it out into a basin and rinse your mouth with plenty of water. Report the incident to your teacher</a:t>
            </a:r>
            <a:r>
              <a:rPr lang="id-ID" sz="2400">
                <a:solidFill>
                  <a:schemeClr val="dk1"/>
                </a:solidFill>
                <a:latin typeface="Arial"/>
                <a:ea typeface="Arial"/>
                <a:cs typeface="Arial"/>
                <a:sym typeface="Arial"/>
              </a:rPr>
              <a:t>.</a:t>
            </a:r>
            <a:endParaRPr b="1" sz="2400">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1"/>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408" name="Google Shape;408;p31"/>
          <p:cNvSpPr txBox="1"/>
          <p:nvPr/>
        </p:nvSpPr>
        <p:spPr>
          <a:xfrm>
            <a:off x="0" y="-377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1.4  What Are Some Safety Rules in the Laboratory?</a:t>
            </a:r>
            <a:endParaRPr b="0" sz="2800">
              <a:solidFill>
                <a:schemeClr val="lt1"/>
              </a:solidFill>
              <a:latin typeface="Arial"/>
              <a:ea typeface="Arial"/>
              <a:cs typeface="Arial"/>
              <a:sym typeface="Arial"/>
            </a:endParaRPr>
          </a:p>
        </p:txBody>
      </p:sp>
      <p:pic>
        <p:nvPicPr>
          <p:cNvPr descr="A screenshot of a cell phone&#10;&#10;Description automatically generated" id="409" name="Google Shape;409;p31"/>
          <p:cNvPicPr preferRelativeResize="0"/>
          <p:nvPr/>
        </p:nvPicPr>
        <p:blipFill rotWithShape="1">
          <a:blip r:embed="rId3">
            <a:alphaModFix/>
          </a:blip>
          <a:srcRect b="0" l="0" r="0" t="0"/>
          <a:stretch/>
        </p:blipFill>
        <p:spPr>
          <a:xfrm>
            <a:off x="-11400" y="1412776"/>
            <a:ext cx="9144000" cy="5035055"/>
          </a:xfrm>
          <a:prstGeom prst="rect">
            <a:avLst/>
          </a:prstGeom>
          <a:noFill/>
          <a:ln>
            <a:noFill/>
          </a:ln>
        </p:spPr>
      </p:pic>
      <p:sp>
        <p:nvSpPr>
          <p:cNvPr id="410" name="Google Shape;410;p31"/>
          <p:cNvSpPr txBox="1"/>
          <p:nvPr/>
        </p:nvSpPr>
        <p:spPr>
          <a:xfrm>
            <a:off x="396875" y="838200"/>
            <a:ext cx="830241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d-ID" sz="2800">
                <a:solidFill>
                  <a:srgbClr val="0432FF"/>
                </a:solidFill>
                <a:latin typeface="Arial"/>
                <a:ea typeface="Arial"/>
                <a:cs typeface="Arial"/>
                <a:sym typeface="Arial"/>
              </a:rPr>
              <a:t>Why should hazardous substances be labelled?</a:t>
            </a:r>
            <a:endParaRPr sz="2800">
              <a:solidFill>
                <a:srgbClr val="0432FF"/>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2"/>
          <p:cNvSpPr txBox="1"/>
          <p:nvPr>
            <p:ph idx="11" type="ftr"/>
          </p:nvPr>
        </p:nvSpPr>
        <p:spPr>
          <a:xfrm>
            <a:off x="5796136" y="6567815"/>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417" name="Google Shape;417;p32"/>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1.4  What Are Some Safety Rules in the Laboratory?</a:t>
            </a:r>
            <a:endParaRPr b="0" sz="2800">
              <a:solidFill>
                <a:schemeClr val="lt1"/>
              </a:solidFill>
              <a:latin typeface="Arial"/>
              <a:ea typeface="Arial"/>
              <a:cs typeface="Arial"/>
              <a:sym typeface="Arial"/>
            </a:endParaRPr>
          </a:p>
        </p:txBody>
      </p:sp>
      <p:sp>
        <p:nvSpPr>
          <p:cNvPr id="418" name="Google Shape;418;p32"/>
          <p:cNvSpPr/>
          <p:nvPr/>
        </p:nvSpPr>
        <p:spPr>
          <a:xfrm>
            <a:off x="457200" y="937700"/>
            <a:ext cx="2057400" cy="523220"/>
          </a:xfrm>
          <a:prstGeom prst="rect">
            <a:avLst/>
          </a:prstGeom>
          <a:solidFill>
            <a:srgbClr val="0070C0">
              <a:alpha val="29803"/>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2800">
                <a:solidFill>
                  <a:schemeClr val="dk1"/>
                </a:solidFill>
                <a:latin typeface="Arial"/>
                <a:ea typeface="Arial"/>
                <a:cs typeface="Arial"/>
                <a:sym typeface="Arial"/>
              </a:rPr>
              <a:t>Key Points</a:t>
            </a:r>
            <a:endParaRPr/>
          </a:p>
        </p:txBody>
      </p:sp>
      <p:sp>
        <p:nvSpPr>
          <p:cNvPr id="419" name="Google Shape;419;p32"/>
          <p:cNvSpPr txBox="1"/>
          <p:nvPr/>
        </p:nvSpPr>
        <p:spPr>
          <a:xfrm>
            <a:off x="419100" y="2204864"/>
            <a:ext cx="8305800" cy="144655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0000"/>
              </a:buClr>
              <a:buSzPts val="2200"/>
              <a:buFont typeface="Arial"/>
              <a:buChar char="•"/>
            </a:pPr>
            <a:r>
              <a:rPr lang="id-ID" sz="2200">
                <a:solidFill>
                  <a:srgbClr val="000000"/>
                </a:solidFill>
                <a:latin typeface="Arial"/>
                <a:ea typeface="Arial"/>
                <a:cs typeface="Arial"/>
                <a:sym typeface="Arial"/>
              </a:rPr>
              <a:t>You should observe safety rules at all times in the laboratory.</a:t>
            </a:r>
            <a:endParaRPr/>
          </a:p>
          <a:p>
            <a:pPr indent="-203200" lvl="0" marL="342900" marR="0" rtl="0" algn="l">
              <a:spcBef>
                <a:spcPts val="0"/>
              </a:spcBef>
              <a:spcAft>
                <a:spcPts val="0"/>
              </a:spcAft>
              <a:buClr>
                <a:schemeClr val="dk1"/>
              </a:buClr>
              <a:buSzPts val="2200"/>
              <a:buFont typeface="Arial"/>
              <a:buNone/>
            </a:pPr>
            <a:r>
              <a:t/>
            </a:r>
            <a:endParaRPr sz="2200">
              <a:solidFill>
                <a:srgbClr val="000000"/>
              </a:solidFill>
              <a:latin typeface="Arial"/>
              <a:ea typeface="Arial"/>
              <a:cs typeface="Arial"/>
              <a:sym typeface="Arial"/>
            </a:endParaRPr>
          </a:p>
          <a:p>
            <a:pPr indent="-342900" lvl="0" marL="342900" marR="0" rtl="0" algn="l">
              <a:spcBef>
                <a:spcPts val="0"/>
              </a:spcBef>
              <a:spcAft>
                <a:spcPts val="0"/>
              </a:spcAft>
              <a:buClr>
                <a:srgbClr val="000000"/>
              </a:buClr>
              <a:buSzPts val="2200"/>
              <a:buFont typeface="Arial"/>
              <a:buChar char="•"/>
            </a:pPr>
            <a:r>
              <a:rPr lang="id-ID" sz="2200">
                <a:solidFill>
                  <a:srgbClr val="000000"/>
                </a:solidFill>
                <a:latin typeface="Arial"/>
                <a:ea typeface="Arial"/>
                <a:cs typeface="Arial"/>
                <a:sym typeface="Arial"/>
              </a:rPr>
              <a:t>You should recognise the symbols of hazardous substances and know the proper ways of handling these substances.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3"/>
          <p:cNvSpPr txBox="1"/>
          <p:nvPr>
            <p:ph idx="1" type="body"/>
          </p:nvPr>
        </p:nvSpPr>
        <p:spPr>
          <a:xfrm>
            <a:off x="457200" y="1428736"/>
            <a:ext cx="8229600" cy="45259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7F7F7F"/>
              </a:buClr>
              <a:buSzPts val="2800"/>
              <a:buNone/>
            </a:pPr>
            <a:r>
              <a:rPr lang="id-ID">
                <a:solidFill>
                  <a:srgbClr val="7F7F7F"/>
                </a:solidFill>
              </a:rPr>
              <a:t>1.1 	What Is Science?</a:t>
            </a:r>
            <a:endParaRPr>
              <a:solidFill>
                <a:srgbClr val="7F7F7F"/>
              </a:solidFill>
            </a:endParaRPr>
          </a:p>
          <a:p>
            <a:pPr indent="0" lvl="0" marL="0" rtl="0" algn="l">
              <a:spcBef>
                <a:spcPts val="600"/>
              </a:spcBef>
              <a:spcAft>
                <a:spcPts val="0"/>
              </a:spcAft>
              <a:buClr>
                <a:srgbClr val="7F7F7F"/>
              </a:buClr>
              <a:buSzPts val="2800"/>
              <a:buNone/>
            </a:pPr>
            <a:r>
              <a:rPr lang="id-ID">
                <a:solidFill>
                  <a:srgbClr val="7F7F7F"/>
                </a:solidFill>
              </a:rPr>
              <a:t>1.2 	What Are the Important Attitudes in Science?</a:t>
            </a:r>
            <a:endParaRPr>
              <a:solidFill>
                <a:srgbClr val="7F7F7F"/>
              </a:solidFill>
            </a:endParaRPr>
          </a:p>
          <a:p>
            <a:pPr indent="0" lvl="0" marL="0" rtl="0" algn="l">
              <a:spcBef>
                <a:spcPts val="600"/>
              </a:spcBef>
              <a:spcAft>
                <a:spcPts val="0"/>
              </a:spcAft>
              <a:buClr>
                <a:srgbClr val="7F7F7F"/>
              </a:buClr>
              <a:buSzPts val="2800"/>
              <a:buNone/>
            </a:pPr>
            <a:r>
              <a:rPr lang="id-ID">
                <a:solidFill>
                  <a:srgbClr val="7F7F7F"/>
                </a:solidFill>
              </a:rPr>
              <a:t>1.3	What Are Skills and Processes in Science?</a:t>
            </a:r>
            <a:endParaRPr/>
          </a:p>
          <a:p>
            <a:pPr indent="-911225" lvl="0" marL="911225" rtl="0" algn="l">
              <a:spcBef>
                <a:spcPts val="600"/>
              </a:spcBef>
              <a:spcAft>
                <a:spcPts val="0"/>
              </a:spcAft>
              <a:buClr>
                <a:srgbClr val="7F7F7F"/>
              </a:buClr>
              <a:buSzPts val="2800"/>
              <a:buNone/>
            </a:pPr>
            <a:r>
              <a:rPr lang="id-ID">
                <a:solidFill>
                  <a:srgbClr val="7F7F7F"/>
                </a:solidFill>
              </a:rPr>
              <a:t>1.4	What Are Some Safety Rules in the Laboratory?</a:t>
            </a:r>
            <a:endParaRPr/>
          </a:p>
          <a:p>
            <a:pPr indent="-911225" lvl="0" marL="911225" rtl="0" algn="l">
              <a:spcBef>
                <a:spcPts val="600"/>
              </a:spcBef>
              <a:spcAft>
                <a:spcPts val="0"/>
              </a:spcAft>
              <a:buClr>
                <a:srgbClr val="0070C0"/>
              </a:buClr>
              <a:buSzPts val="2800"/>
              <a:buNone/>
            </a:pPr>
            <a:r>
              <a:rPr b="1" lang="id-ID">
                <a:solidFill>
                  <a:srgbClr val="0070C0"/>
                </a:solidFill>
              </a:rPr>
              <a:t>1.5	What Are Some Apparatus In the Laboratory?</a:t>
            </a:r>
            <a:endParaRPr/>
          </a:p>
          <a:p>
            <a:pPr indent="-911225" lvl="0" marL="911225" rtl="0" algn="l">
              <a:spcBef>
                <a:spcPts val="600"/>
              </a:spcBef>
              <a:spcAft>
                <a:spcPts val="0"/>
              </a:spcAft>
              <a:buClr>
                <a:srgbClr val="7F7F7F"/>
              </a:buClr>
              <a:buSzPts val="2800"/>
              <a:buNone/>
            </a:pPr>
            <a:r>
              <a:rPr lang="id-ID">
                <a:solidFill>
                  <a:srgbClr val="7F7F7F"/>
                </a:solidFill>
              </a:rPr>
              <a:t>1.6	Science and Technology</a:t>
            </a:r>
            <a:endParaRPr/>
          </a:p>
          <a:p>
            <a:pPr indent="0" lvl="0" marL="0" rtl="0" algn="l">
              <a:spcBef>
                <a:spcPts val="600"/>
              </a:spcBef>
              <a:spcAft>
                <a:spcPts val="0"/>
              </a:spcAft>
              <a:buClr>
                <a:schemeClr val="dk1"/>
              </a:buClr>
              <a:buSzPts val="2800"/>
              <a:buNone/>
            </a:pPr>
            <a:r>
              <a:t/>
            </a:r>
            <a:endParaRPr/>
          </a:p>
        </p:txBody>
      </p:sp>
      <p:sp>
        <p:nvSpPr>
          <p:cNvPr id="426" name="Google Shape;426;p33"/>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427" name="Google Shape;427;p33"/>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Chapter 1  Introducing Science</a:t>
            </a:r>
            <a:endParaRPr b="0" sz="2800">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4"/>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434" name="Google Shape;434;p34"/>
          <p:cNvSpPr/>
          <p:nvPr/>
        </p:nvSpPr>
        <p:spPr>
          <a:xfrm flipH="1">
            <a:off x="611560" y="2172036"/>
            <a:ext cx="4251325" cy="1748987"/>
          </a:xfrm>
          <a:prstGeom prst="wedgeEllipseCallout">
            <a:avLst>
              <a:gd fmla="val 45740" name="adj1"/>
              <a:gd fmla="val 53714" name="adj2"/>
            </a:avLst>
          </a:prstGeom>
          <a:solidFill>
            <a:srgbClr val="FBD4B4"/>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Autofit/>
          </a:bodyPr>
          <a:lstStyle/>
          <a:p>
            <a:pPr indent="0" lvl="0" marL="0" marR="0" rtl="0" algn="ctr">
              <a:spcBef>
                <a:spcPts val="0"/>
              </a:spcBef>
              <a:spcAft>
                <a:spcPts val="0"/>
              </a:spcAft>
              <a:buClr>
                <a:srgbClr val="0000FF"/>
              </a:buClr>
              <a:buSzPts val="2200"/>
              <a:buFont typeface="Arial"/>
              <a:buNone/>
            </a:pPr>
            <a:r>
              <a:rPr lang="id-ID" sz="2200">
                <a:solidFill>
                  <a:srgbClr val="0000FF"/>
                </a:solidFill>
                <a:latin typeface="Arial"/>
                <a:ea typeface="Arial"/>
                <a:cs typeface="Arial"/>
                <a:sym typeface="Arial"/>
              </a:rPr>
              <a:t>What are some laboratory apparatus and their use?</a:t>
            </a:r>
            <a:endParaRPr/>
          </a:p>
        </p:txBody>
      </p:sp>
      <p:sp>
        <p:nvSpPr>
          <p:cNvPr id="435" name="Google Shape;435;p34"/>
          <p:cNvSpPr/>
          <p:nvPr/>
        </p:nvSpPr>
        <p:spPr>
          <a:xfrm flipH="1">
            <a:off x="4067944" y="3429000"/>
            <a:ext cx="4680520" cy="2551266"/>
          </a:xfrm>
          <a:prstGeom prst="wedgeEllipseCallout">
            <a:avLst>
              <a:gd fmla="val -34784" name="adj1"/>
              <a:gd fmla="val 65808" name="adj2"/>
            </a:avLst>
          </a:prstGeom>
          <a:solidFill>
            <a:srgbClr val="C2D59B"/>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rgbClr val="0432FF"/>
              </a:buClr>
              <a:buSzPts val="2200"/>
              <a:buFont typeface="Arial"/>
              <a:buNone/>
            </a:pPr>
            <a:r>
              <a:rPr lang="id-ID" sz="2200">
                <a:solidFill>
                  <a:srgbClr val="0432FF"/>
                </a:solidFill>
                <a:latin typeface="Arial"/>
                <a:ea typeface="Arial"/>
                <a:cs typeface="Arial"/>
                <a:sym typeface="Arial"/>
              </a:rPr>
              <a:t>Why do we need to know the purpose of the different laboratory apparatus?</a:t>
            </a:r>
            <a:endParaRPr/>
          </a:p>
        </p:txBody>
      </p:sp>
      <p:sp>
        <p:nvSpPr>
          <p:cNvPr id="436" name="Google Shape;436;p34"/>
          <p:cNvSpPr txBox="1"/>
          <p:nvPr/>
        </p:nvSpPr>
        <p:spPr>
          <a:xfrm>
            <a:off x="396875" y="838200"/>
            <a:ext cx="7775525"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d-ID" sz="2800">
                <a:solidFill>
                  <a:srgbClr val="000000"/>
                </a:solidFill>
                <a:latin typeface="Arial"/>
                <a:ea typeface="Arial"/>
                <a:cs typeface="Arial"/>
                <a:sym typeface="Arial"/>
              </a:rPr>
              <a:t>At the end of this section, you should be able to answer the following questions:</a:t>
            </a:r>
            <a:endParaRPr/>
          </a:p>
        </p:txBody>
      </p:sp>
      <p:sp>
        <p:nvSpPr>
          <p:cNvPr id="437" name="Google Shape;437;p34"/>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1.5  What Are Some Apparatus In the Laboratory?</a:t>
            </a:r>
            <a:endParaRPr b="0" sz="28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5"/>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444" name="Google Shape;444;p35"/>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1.5  What Are Some Apparatus In the Laboratory?</a:t>
            </a:r>
            <a:endParaRPr b="0" sz="2800">
              <a:solidFill>
                <a:schemeClr val="lt1"/>
              </a:solidFill>
              <a:latin typeface="Arial"/>
              <a:ea typeface="Arial"/>
              <a:cs typeface="Arial"/>
              <a:sym typeface="Arial"/>
            </a:endParaRPr>
          </a:p>
        </p:txBody>
      </p:sp>
      <p:pic>
        <p:nvPicPr>
          <p:cNvPr id="445" name="Google Shape;445;p35"/>
          <p:cNvPicPr preferRelativeResize="0"/>
          <p:nvPr/>
        </p:nvPicPr>
        <p:blipFill rotWithShape="1">
          <a:blip r:embed="rId3">
            <a:alphaModFix/>
          </a:blip>
          <a:srcRect b="0" l="0" r="0" t="0"/>
          <a:stretch/>
        </p:blipFill>
        <p:spPr>
          <a:xfrm>
            <a:off x="1439652" y="579522"/>
            <a:ext cx="6264696" cy="590874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6"/>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452" name="Google Shape;452;p36"/>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1.5  What Are Some Apparatus In the Laboratory?</a:t>
            </a:r>
            <a:endParaRPr b="0" sz="2800">
              <a:solidFill>
                <a:schemeClr val="lt1"/>
              </a:solidFill>
              <a:latin typeface="Arial"/>
              <a:ea typeface="Arial"/>
              <a:cs typeface="Arial"/>
              <a:sym typeface="Arial"/>
            </a:endParaRPr>
          </a:p>
        </p:txBody>
      </p:sp>
      <p:pic>
        <p:nvPicPr>
          <p:cNvPr descr="A screenshot of a cell phone&#10;&#10;Description automatically generated" id="453" name="Google Shape;453;p36"/>
          <p:cNvPicPr preferRelativeResize="0"/>
          <p:nvPr/>
        </p:nvPicPr>
        <p:blipFill rotWithShape="1">
          <a:blip r:embed="rId3">
            <a:alphaModFix/>
          </a:blip>
          <a:srcRect b="0" l="0" r="0" t="0"/>
          <a:stretch/>
        </p:blipFill>
        <p:spPr>
          <a:xfrm>
            <a:off x="4758" y="1078545"/>
            <a:ext cx="9139242" cy="470091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7"/>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460" name="Google Shape;460;p37"/>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1.5  What Are Some Apparatus In the Laboratory?</a:t>
            </a:r>
            <a:endParaRPr b="0" sz="2800">
              <a:solidFill>
                <a:schemeClr val="lt1"/>
              </a:solidFill>
              <a:latin typeface="Arial"/>
              <a:ea typeface="Arial"/>
              <a:cs typeface="Arial"/>
              <a:sym typeface="Arial"/>
            </a:endParaRPr>
          </a:p>
        </p:txBody>
      </p:sp>
      <p:pic>
        <p:nvPicPr>
          <p:cNvPr descr="A screenshot of a cell phone&#10;&#10;Description automatically generated" id="461" name="Google Shape;461;p37"/>
          <p:cNvPicPr preferRelativeResize="0"/>
          <p:nvPr/>
        </p:nvPicPr>
        <p:blipFill rotWithShape="1">
          <a:blip r:embed="rId3">
            <a:alphaModFix/>
          </a:blip>
          <a:srcRect b="0" l="0" r="0" t="0"/>
          <a:stretch/>
        </p:blipFill>
        <p:spPr>
          <a:xfrm>
            <a:off x="566293" y="661869"/>
            <a:ext cx="8011413" cy="576338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8"/>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468" name="Google Shape;468;p38"/>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1.5  What Are Some Apparatus In the Laboratory?</a:t>
            </a:r>
            <a:endParaRPr b="0" sz="2800">
              <a:solidFill>
                <a:schemeClr val="lt1"/>
              </a:solidFill>
              <a:latin typeface="Arial"/>
              <a:ea typeface="Arial"/>
              <a:cs typeface="Arial"/>
              <a:sym typeface="Arial"/>
            </a:endParaRPr>
          </a:p>
        </p:txBody>
      </p:sp>
      <p:pic>
        <p:nvPicPr>
          <p:cNvPr descr="A screenshot of a cell phone&#10;&#10;Description automatically generated" id="469" name="Google Shape;469;p38"/>
          <p:cNvPicPr preferRelativeResize="0"/>
          <p:nvPr/>
        </p:nvPicPr>
        <p:blipFill rotWithShape="1">
          <a:blip r:embed="rId3">
            <a:alphaModFix/>
          </a:blip>
          <a:srcRect b="0" l="0" r="0" t="0"/>
          <a:stretch/>
        </p:blipFill>
        <p:spPr>
          <a:xfrm>
            <a:off x="689346" y="608604"/>
            <a:ext cx="7765308" cy="2957369"/>
          </a:xfrm>
          <a:prstGeom prst="rect">
            <a:avLst/>
          </a:prstGeom>
          <a:noFill/>
          <a:ln>
            <a:noFill/>
          </a:ln>
        </p:spPr>
      </p:pic>
      <p:pic>
        <p:nvPicPr>
          <p:cNvPr descr="A screenshot of a cell phone&#10;&#10;Description automatically generated" id="470" name="Google Shape;470;p38"/>
          <p:cNvPicPr preferRelativeResize="0"/>
          <p:nvPr/>
        </p:nvPicPr>
        <p:blipFill rotWithShape="1">
          <a:blip r:embed="rId4">
            <a:alphaModFix/>
          </a:blip>
          <a:srcRect b="0" l="0" r="0" t="0"/>
          <a:stretch/>
        </p:blipFill>
        <p:spPr>
          <a:xfrm>
            <a:off x="1452130" y="3548813"/>
            <a:ext cx="6239740" cy="27444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39"/>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477" name="Google Shape;477;p39"/>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1.5  What Are Some Apparatus In the Laboratory?</a:t>
            </a:r>
            <a:endParaRPr b="0" sz="2800">
              <a:solidFill>
                <a:schemeClr val="lt1"/>
              </a:solidFill>
              <a:latin typeface="Arial"/>
              <a:ea typeface="Arial"/>
              <a:cs typeface="Arial"/>
              <a:sym typeface="Arial"/>
            </a:endParaRPr>
          </a:p>
        </p:txBody>
      </p:sp>
      <p:sp>
        <p:nvSpPr>
          <p:cNvPr id="478" name="Google Shape;478;p39"/>
          <p:cNvSpPr/>
          <p:nvPr/>
        </p:nvSpPr>
        <p:spPr>
          <a:xfrm>
            <a:off x="457200" y="937700"/>
            <a:ext cx="2057400" cy="523220"/>
          </a:xfrm>
          <a:prstGeom prst="rect">
            <a:avLst/>
          </a:prstGeom>
          <a:solidFill>
            <a:srgbClr val="0070C0">
              <a:alpha val="29803"/>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2800">
                <a:solidFill>
                  <a:schemeClr val="dk1"/>
                </a:solidFill>
                <a:latin typeface="Arial"/>
                <a:ea typeface="Arial"/>
                <a:cs typeface="Arial"/>
                <a:sym typeface="Arial"/>
              </a:rPr>
              <a:t>Key Points</a:t>
            </a:r>
            <a:endParaRPr/>
          </a:p>
        </p:txBody>
      </p:sp>
      <p:sp>
        <p:nvSpPr>
          <p:cNvPr id="479" name="Google Shape;479;p39"/>
          <p:cNvSpPr txBox="1"/>
          <p:nvPr/>
        </p:nvSpPr>
        <p:spPr>
          <a:xfrm>
            <a:off x="419100" y="1871512"/>
            <a:ext cx="8305800" cy="2462213"/>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0000"/>
              </a:buClr>
              <a:buSzPts val="2200"/>
              <a:buFont typeface="Arial"/>
              <a:buChar char="•"/>
            </a:pPr>
            <a:r>
              <a:rPr lang="id-ID" sz="2200">
                <a:solidFill>
                  <a:srgbClr val="000000"/>
                </a:solidFill>
                <a:latin typeface="Arial"/>
                <a:ea typeface="Arial"/>
                <a:cs typeface="Arial"/>
                <a:sym typeface="Arial"/>
              </a:rPr>
              <a:t>Different types of laboratory apparatus are used for different purposes. The correct skill of handling these apparatus is important for safety reasons, and to get accurate and reliable results.</a:t>
            </a:r>
            <a:endParaRPr/>
          </a:p>
          <a:p>
            <a:pPr indent="-203200" lvl="0" marL="342900" marR="0" rtl="0" algn="l">
              <a:spcBef>
                <a:spcPts val="0"/>
              </a:spcBef>
              <a:spcAft>
                <a:spcPts val="0"/>
              </a:spcAft>
              <a:buClr>
                <a:schemeClr val="dk1"/>
              </a:buClr>
              <a:buSzPts val="2200"/>
              <a:buFont typeface="Arial"/>
              <a:buNone/>
            </a:pPr>
            <a:r>
              <a:t/>
            </a:r>
            <a:endParaRPr sz="2200">
              <a:solidFill>
                <a:srgbClr val="000000"/>
              </a:solidFill>
              <a:latin typeface="Arial"/>
              <a:ea typeface="Arial"/>
              <a:cs typeface="Arial"/>
              <a:sym typeface="Arial"/>
            </a:endParaRPr>
          </a:p>
          <a:p>
            <a:pPr indent="-342900" lvl="0" marL="342900" marR="0" rtl="0" algn="l">
              <a:spcBef>
                <a:spcPts val="0"/>
              </a:spcBef>
              <a:spcAft>
                <a:spcPts val="0"/>
              </a:spcAft>
              <a:buClr>
                <a:srgbClr val="000000"/>
              </a:buClr>
              <a:buSzPts val="2200"/>
              <a:buFont typeface="Arial"/>
              <a:buChar char="•"/>
            </a:pPr>
            <a:r>
              <a:rPr lang="id-ID" sz="2200">
                <a:solidFill>
                  <a:srgbClr val="000000"/>
                </a:solidFill>
                <a:latin typeface="Arial"/>
                <a:ea typeface="Arial"/>
                <a:cs typeface="Arial"/>
                <a:sym typeface="Arial"/>
              </a:rPr>
              <a:t>Laboratory apparatus should be drawn in outline only, and in their correct proportions.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4"/>
          <p:cNvSpPr txBox="1"/>
          <p:nvPr>
            <p:ph idx="1" type="body"/>
          </p:nvPr>
        </p:nvSpPr>
        <p:spPr>
          <a:xfrm>
            <a:off x="251520" y="1428736"/>
            <a:ext cx="8435280" cy="45259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70C0"/>
              </a:buClr>
              <a:buSzPts val="2800"/>
              <a:buNone/>
            </a:pPr>
            <a:r>
              <a:rPr b="1" lang="id-ID">
                <a:solidFill>
                  <a:srgbClr val="0070C0"/>
                </a:solidFill>
                <a:latin typeface="Arial"/>
                <a:ea typeface="Arial"/>
                <a:cs typeface="Arial"/>
                <a:sym typeface="Arial"/>
              </a:rPr>
              <a:t>1.1 	What Is Science?</a:t>
            </a:r>
            <a:endParaRPr b="1">
              <a:solidFill>
                <a:srgbClr val="0070C0"/>
              </a:solidFill>
              <a:latin typeface="Arial"/>
              <a:ea typeface="Arial"/>
              <a:cs typeface="Arial"/>
              <a:sym typeface="Arial"/>
            </a:endParaRPr>
          </a:p>
          <a:p>
            <a:pPr indent="0" lvl="0" marL="0" rtl="0" algn="l">
              <a:spcBef>
                <a:spcPts val="600"/>
              </a:spcBef>
              <a:spcAft>
                <a:spcPts val="0"/>
              </a:spcAft>
              <a:buClr>
                <a:srgbClr val="7F7F7F"/>
              </a:buClr>
              <a:buSzPts val="2800"/>
              <a:buNone/>
            </a:pPr>
            <a:r>
              <a:rPr lang="id-ID">
                <a:solidFill>
                  <a:srgbClr val="7F7F7F"/>
                </a:solidFill>
                <a:latin typeface="Arial"/>
                <a:ea typeface="Arial"/>
                <a:cs typeface="Arial"/>
                <a:sym typeface="Arial"/>
              </a:rPr>
              <a:t>1.2 	What Are the Important Attitudes in Science?</a:t>
            </a:r>
            <a:endParaRPr>
              <a:solidFill>
                <a:srgbClr val="7F7F7F"/>
              </a:solidFill>
              <a:latin typeface="Arial"/>
              <a:ea typeface="Arial"/>
              <a:cs typeface="Arial"/>
              <a:sym typeface="Arial"/>
            </a:endParaRPr>
          </a:p>
          <a:p>
            <a:pPr indent="0" lvl="0" marL="0" rtl="0" algn="l">
              <a:spcBef>
                <a:spcPts val="600"/>
              </a:spcBef>
              <a:spcAft>
                <a:spcPts val="0"/>
              </a:spcAft>
              <a:buClr>
                <a:srgbClr val="7F7F7F"/>
              </a:buClr>
              <a:buSzPts val="2800"/>
              <a:buNone/>
            </a:pPr>
            <a:r>
              <a:rPr lang="id-ID">
                <a:solidFill>
                  <a:srgbClr val="7F7F7F"/>
                </a:solidFill>
                <a:latin typeface="Arial"/>
                <a:ea typeface="Arial"/>
                <a:cs typeface="Arial"/>
                <a:sym typeface="Arial"/>
              </a:rPr>
              <a:t>1.3	What Are Skills and</a:t>
            </a:r>
            <a:r>
              <a:rPr lang="id-ID">
                <a:solidFill>
                  <a:srgbClr val="7F7F7F"/>
                </a:solidFill>
              </a:rPr>
              <a:t> </a:t>
            </a:r>
            <a:r>
              <a:rPr lang="id-ID">
                <a:solidFill>
                  <a:srgbClr val="7F7F7F"/>
                </a:solidFill>
                <a:latin typeface="Arial"/>
                <a:ea typeface="Arial"/>
                <a:cs typeface="Arial"/>
                <a:sym typeface="Arial"/>
              </a:rPr>
              <a:t>Processes in Science?</a:t>
            </a:r>
            <a:endParaRPr/>
          </a:p>
          <a:p>
            <a:pPr indent="-911225" lvl="0" marL="911225" rtl="0" algn="l">
              <a:spcBef>
                <a:spcPts val="600"/>
              </a:spcBef>
              <a:spcAft>
                <a:spcPts val="0"/>
              </a:spcAft>
              <a:buClr>
                <a:srgbClr val="7F7F7F"/>
              </a:buClr>
              <a:buSzPts val="2800"/>
              <a:buNone/>
            </a:pPr>
            <a:r>
              <a:rPr lang="id-ID">
                <a:solidFill>
                  <a:srgbClr val="7F7F7F"/>
                </a:solidFill>
              </a:rPr>
              <a:t>1.4	What Are Some Safety Rules in the Laboratory?</a:t>
            </a:r>
            <a:endParaRPr/>
          </a:p>
          <a:p>
            <a:pPr indent="-911225" lvl="0" marL="911225" rtl="0" algn="l">
              <a:spcBef>
                <a:spcPts val="600"/>
              </a:spcBef>
              <a:spcAft>
                <a:spcPts val="0"/>
              </a:spcAft>
              <a:buClr>
                <a:srgbClr val="7F7F7F"/>
              </a:buClr>
              <a:buSzPts val="2800"/>
              <a:buNone/>
            </a:pPr>
            <a:r>
              <a:rPr lang="id-ID">
                <a:solidFill>
                  <a:srgbClr val="7F7F7F"/>
                </a:solidFill>
              </a:rPr>
              <a:t>1.5	What Are Some Apparatus In the Laboratory?</a:t>
            </a:r>
            <a:endParaRPr/>
          </a:p>
          <a:p>
            <a:pPr indent="-911225" lvl="0" marL="911225" rtl="0" algn="l">
              <a:spcBef>
                <a:spcPts val="600"/>
              </a:spcBef>
              <a:spcAft>
                <a:spcPts val="0"/>
              </a:spcAft>
              <a:buClr>
                <a:srgbClr val="7F7F7F"/>
              </a:buClr>
              <a:buSzPts val="2800"/>
              <a:buNone/>
            </a:pPr>
            <a:r>
              <a:rPr lang="id-ID">
                <a:solidFill>
                  <a:srgbClr val="7F7F7F"/>
                </a:solidFill>
              </a:rPr>
              <a:t>1.6	Science and Technology</a:t>
            </a:r>
            <a:endParaRPr/>
          </a:p>
          <a:p>
            <a:pPr indent="0" lvl="0" marL="0" rtl="0" algn="l">
              <a:spcBef>
                <a:spcPts val="600"/>
              </a:spcBef>
              <a:spcAft>
                <a:spcPts val="0"/>
              </a:spcAft>
              <a:buClr>
                <a:schemeClr val="dk1"/>
              </a:buClr>
              <a:buSzPts val="2800"/>
              <a:buNone/>
            </a:pPr>
            <a:r>
              <a:t/>
            </a:r>
            <a:endParaRPr/>
          </a:p>
        </p:txBody>
      </p:sp>
      <p:sp>
        <p:nvSpPr>
          <p:cNvPr id="120" name="Google Shape;120;p4"/>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121" name="Google Shape;121;p4"/>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Chapter 1  Introducing Science</a:t>
            </a:r>
            <a:endParaRPr b="0" sz="2800">
              <a:solidFill>
                <a:schemeClr val="lt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0"/>
          <p:cNvSpPr txBox="1"/>
          <p:nvPr>
            <p:ph idx="1" type="body"/>
          </p:nvPr>
        </p:nvSpPr>
        <p:spPr>
          <a:xfrm>
            <a:off x="457200" y="1428736"/>
            <a:ext cx="8229600" cy="45259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7F7F7F"/>
              </a:buClr>
              <a:buSzPts val="2800"/>
              <a:buNone/>
            </a:pPr>
            <a:r>
              <a:rPr lang="id-ID">
                <a:solidFill>
                  <a:srgbClr val="7F7F7F"/>
                </a:solidFill>
              </a:rPr>
              <a:t>1.1 	What Is Science?</a:t>
            </a:r>
            <a:endParaRPr>
              <a:solidFill>
                <a:srgbClr val="7F7F7F"/>
              </a:solidFill>
            </a:endParaRPr>
          </a:p>
          <a:p>
            <a:pPr indent="0" lvl="0" marL="0" rtl="0" algn="l">
              <a:spcBef>
                <a:spcPts val="600"/>
              </a:spcBef>
              <a:spcAft>
                <a:spcPts val="0"/>
              </a:spcAft>
              <a:buClr>
                <a:srgbClr val="7F7F7F"/>
              </a:buClr>
              <a:buSzPts val="2800"/>
              <a:buNone/>
            </a:pPr>
            <a:r>
              <a:rPr lang="id-ID">
                <a:solidFill>
                  <a:srgbClr val="7F7F7F"/>
                </a:solidFill>
              </a:rPr>
              <a:t>1.2 	What Are the Important Attitudes in Science?</a:t>
            </a:r>
            <a:endParaRPr>
              <a:solidFill>
                <a:srgbClr val="7F7F7F"/>
              </a:solidFill>
            </a:endParaRPr>
          </a:p>
          <a:p>
            <a:pPr indent="0" lvl="0" marL="0" rtl="0" algn="l">
              <a:spcBef>
                <a:spcPts val="600"/>
              </a:spcBef>
              <a:spcAft>
                <a:spcPts val="0"/>
              </a:spcAft>
              <a:buClr>
                <a:srgbClr val="7F7F7F"/>
              </a:buClr>
              <a:buSzPts val="2800"/>
              <a:buNone/>
            </a:pPr>
            <a:r>
              <a:rPr lang="id-ID">
                <a:solidFill>
                  <a:srgbClr val="7F7F7F"/>
                </a:solidFill>
              </a:rPr>
              <a:t>1.3	What Are Skills and Processes in Science?</a:t>
            </a:r>
            <a:endParaRPr/>
          </a:p>
          <a:p>
            <a:pPr indent="-911225" lvl="0" marL="911225" rtl="0" algn="l">
              <a:spcBef>
                <a:spcPts val="600"/>
              </a:spcBef>
              <a:spcAft>
                <a:spcPts val="0"/>
              </a:spcAft>
              <a:buClr>
                <a:srgbClr val="7F7F7F"/>
              </a:buClr>
              <a:buSzPts val="2800"/>
              <a:buNone/>
            </a:pPr>
            <a:r>
              <a:rPr lang="id-ID">
                <a:solidFill>
                  <a:srgbClr val="7F7F7F"/>
                </a:solidFill>
              </a:rPr>
              <a:t>1.4	What Are Some Safety Rules in the Laboratory?</a:t>
            </a:r>
            <a:endParaRPr/>
          </a:p>
          <a:p>
            <a:pPr indent="-911225" lvl="0" marL="911225" rtl="0" algn="l">
              <a:spcBef>
                <a:spcPts val="600"/>
              </a:spcBef>
              <a:spcAft>
                <a:spcPts val="0"/>
              </a:spcAft>
              <a:buClr>
                <a:srgbClr val="7F7F7F"/>
              </a:buClr>
              <a:buSzPts val="2800"/>
              <a:buNone/>
            </a:pPr>
            <a:r>
              <a:rPr lang="id-ID">
                <a:solidFill>
                  <a:srgbClr val="7F7F7F"/>
                </a:solidFill>
              </a:rPr>
              <a:t>1.5	What Are Some Apparatus In the Laboratory?</a:t>
            </a:r>
            <a:endParaRPr/>
          </a:p>
          <a:p>
            <a:pPr indent="-911225" lvl="0" marL="911225" rtl="0" algn="l">
              <a:spcBef>
                <a:spcPts val="600"/>
              </a:spcBef>
              <a:spcAft>
                <a:spcPts val="0"/>
              </a:spcAft>
              <a:buClr>
                <a:srgbClr val="0070C0"/>
              </a:buClr>
              <a:buSzPts val="2800"/>
              <a:buNone/>
            </a:pPr>
            <a:r>
              <a:rPr b="1" lang="id-ID">
                <a:solidFill>
                  <a:srgbClr val="0070C0"/>
                </a:solidFill>
              </a:rPr>
              <a:t>1.6	Science and Technology</a:t>
            </a:r>
            <a:endParaRPr/>
          </a:p>
          <a:p>
            <a:pPr indent="0" lvl="0" marL="0" rtl="0" algn="l">
              <a:spcBef>
                <a:spcPts val="600"/>
              </a:spcBef>
              <a:spcAft>
                <a:spcPts val="0"/>
              </a:spcAft>
              <a:buClr>
                <a:schemeClr val="dk1"/>
              </a:buClr>
              <a:buSzPts val="2800"/>
              <a:buNone/>
            </a:pPr>
            <a:r>
              <a:t/>
            </a:r>
            <a:endParaRPr/>
          </a:p>
          <a:p>
            <a:pPr indent="0" lvl="0" marL="0" rtl="0" algn="l">
              <a:spcBef>
                <a:spcPts val="600"/>
              </a:spcBef>
              <a:spcAft>
                <a:spcPts val="0"/>
              </a:spcAft>
              <a:buClr>
                <a:schemeClr val="dk1"/>
              </a:buClr>
              <a:buSzPts val="2800"/>
              <a:buNone/>
            </a:pPr>
            <a:r>
              <a:t/>
            </a:r>
            <a:endParaRPr/>
          </a:p>
        </p:txBody>
      </p:sp>
      <p:sp>
        <p:nvSpPr>
          <p:cNvPr id="486" name="Google Shape;486;p40"/>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487" name="Google Shape;487;p40"/>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Chapter 1  Introducing Science</a:t>
            </a:r>
            <a:endParaRPr b="0" sz="2800">
              <a:solidFill>
                <a:schemeClr val="lt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1"/>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494" name="Google Shape;494;p41"/>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1.6  Science and Technology</a:t>
            </a:r>
            <a:endParaRPr b="0" sz="2800">
              <a:solidFill>
                <a:schemeClr val="lt1"/>
              </a:solidFill>
              <a:latin typeface="Arial"/>
              <a:ea typeface="Arial"/>
              <a:cs typeface="Arial"/>
              <a:sym typeface="Arial"/>
            </a:endParaRPr>
          </a:p>
        </p:txBody>
      </p:sp>
      <p:sp>
        <p:nvSpPr>
          <p:cNvPr id="495" name="Google Shape;495;p41"/>
          <p:cNvSpPr txBox="1"/>
          <p:nvPr/>
        </p:nvSpPr>
        <p:spPr>
          <a:xfrm>
            <a:off x="396875" y="838200"/>
            <a:ext cx="8302411"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2200">
                <a:solidFill>
                  <a:schemeClr val="dk1"/>
                </a:solidFill>
                <a:latin typeface="Arial"/>
                <a:ea typeface="Arial"/>
                <a:cs typeface="Arial"/>
                <a:sym typeface="Arial"/>
              </a:rPr>
              <a:t>Science</a:t>
            </a:r>
            <a:r>
              <a:rPr lang="id-ID" sz="2200">
                <a:solidFill>
                  <a:schemeClr val="dk1"/>
                </a:solidFill>
                <a:latin typeface="Arial"/>
                <a:ea typeface="Arial"/>
                <a:cs typeface="Arial"/>
                <a:sym typeface="Arial"/>
              </a:rPr>
              <a:t> 🡪 studying the nature of matter</a:t>
            </a:r>
            <a:endParaRPr sz="2200">
              <a:solidFill>
                <a:schemeClr val="dk1"/>
              </a:solidFill>
              <a:latin typeface="Arial"/>
              <a:ea typeface="Arial"/>
              <a:cs typeface="Arial"/>
              <a:sym typeface="Arial"/>
            </a:endParaRPr>
          </a:p>
          <a:p>
            <a:pPr indent="0" lvl="0" marL="0" marR="0" rtl="0" algn="l">
              <a:spcBef>
                <a:spcPts val="0"/>
              </a:spcBef>
              <a:spcAft>
                <a:spcPts val="0"/>
              </a:spcAft>
              <a:buNone/>
            </a:pPr>
            <a:r>
              <a:t/>
            </a:r>
            <a:endParaRPr sz="2200">
              <a:solidFill>
                <a:schemeClr val="dk1"/>
              </a:solidFill>
              <a:latin typeface="Arial"/>
              <a:ea typeface="Arial"/>
              <a:cs typeface="Arial"/>
              <a:sym typeface="Arial"/>
            </a:endParaRPr>
          </a:p>
          <a:p>
            <a:pPr indent="0" lvl="0" marL="0" marR="0" rtl="0" algn="l">
              <a:spcBef>
                <a:spcPts val="0"/>
              </a:spcBef>
              <a:spcAft>
                <a:spcPts val="0"/>
              </a:spcAft>
              <a:buNone/>
            </a:pPr>
            <a:r>
              <a:rPr b="1" lang="id-ID" sz="2200">
                <a:solidFill>
                  <a:schemeClr val="dk1"/>
                </a:solidFill>
                <a:latin typeface="Arial"/>
                <a:ea typeface="Arial"/>
                <a:cs typeface="Arial"/>
                <a:sym typeface="Arial"/>
              </a:rPr>
              <a:t>Technology</a:t>
            </a:r>
            <a:r>
              <a:rPr lang="id-ID" sz="2200">
                <a:solidFill>
                  <a:schemeClr val="dk1"/>
                </a:solidFill>
                <a:latin typeface="Arial"/>
                <a:ea typeface="Arial"/>
                <a:cs typeface="Arial"/>
                <a:sym typeface="Arial"/>
              </a:rPr>
              <a:t> 🡪 application of what is learnt about the nature of matter</a:t>
            </a:r>
            <a:endParaRPr sz="2200">
              <a:solidFill>
                <a:srgbClr val="000000"/>
              </a:solidFill>
              <a:latin typeface="Arial"/>
              <a:ea typeface="Arial"/>
              <a:cs typeface="Arial"/>
              <a:sym typeface="Arial"/>
            </a:endParaRPr>
          </a:p>
        </p:txBody>
      </p:sp>
      <p:sp>
        <p:nvSpPr>
          <p:cNvPr id="496" name="Google Shape;496;p41"/>
          <p:cNvSpPr/>
          <p:nvPr/>
        </p:nvSpPr>
        <p:spPr>
          <a:xfrm>
            <a:off x="-571536" y="2428868"/>
            <a:ext cx="8001024" cy="2500330"/>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46000" y="135000"/>
                </a:lnTo>
              </a:path>
            </a:pathLst>
          </a:custGeom>
          <a:noFill/>
          <a:ln>
            <a:noFill/>
          </a:ln>
        </p:spPr>
        <p:txBody>
          <a:bodyPr anchorCtr="1" anchor="ctr" bIns="45700" lIns="91425" spcFirstLastPara="1" rIns="91425" wrap="square" tIns="45700">
            <a:noAutofit/>
          </a:bodyPr>
          <a:lstStyle/>
          <a:p>
            <a:pPr indent="-139700" lvl="1" marL="114300" marR="0" rtl="0" algn="l">
              <a:lnSpc>
                <a:spcPct val="75000"/>
              </a:lnSpc>
              <a:spcBef>
                <a:spcPts val="0"/>
              </a:spcBef>
              <a:spcAft>
                <a:spcPts val="0"/>
              </a:spcAft>
              <a:buClr>
                <a:schemeClr val="dk1"/>
              </a:buClr>
              <a:buSzPts val="2200"/>
              <a:buFont typeface="Arial"/>
              <a:buChar char="•"/>
            </a:pPr>
            <a:r>
              <a:rPr b="0" i="0" lang="id-ID" sz="2200" u="none" cap="none" strike="noStrike">
                <a:solidFill>
                  <a:schemeClr val="dk1"/>
                </a:solidFill>
                <a:latin typeface="Arial"/>
                <a:ea typeface="Arial"/>
                <a:cs typeface="Arial"/>
                <a:sym typeface="Arial"/>
              </a:rPr>
              <a:t>Dolly, the first cloned mammal</a:t>
            </a:r>
            <a:endParaRPr/>
          </a:p>
        </p:txBody>
      </p:sp>
      <p:sp>
        <p:nvSpPr>
          <p:cNvPr id="497" name="Google Shape;497;p41"/>
          <p:cNvSpPr/>
          <p:nvPr/>
        </p:nvSpPr>
        <p:spPr>
          <a:xfrm>
            <a:off x="2071670" y="4000504"/>
            <a:ext cx="8001024" cy="2500330"/>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46000" y="135000"/>
                </a:lnTo>
              </a:path>
            </a:pathLst>
          </a:custGeom>
          <a:noFill/>
          <a:ln>
            <a:noFill/>
          </a:ln>
        </p:spPr>
        <p:txBody>
          <a:bodyPr anchorCtr="1" anchor="ctr" bIns="45700" lIns="91425" spcFirstLastPara="1" rIns="91425" wrap="square" tIns="45700">
            <a:noAutofit/>
          </a:bodyPr>
          <a:lstStyle/>
          <a:p>
            <a:pPr indent="-139700" lvl="1" marL="114300" marR="0" rtl="0" algn="l">
              <a:lnSpc>
                <a:spcPct val="75000"/>
              </a:lnSpc>
              <a:spcBef>
                <a:spcPts val="0"/>
              </a:spcBef>
              <a:spcAft>
                <a:spcPts val="0"/>
              </a:spcAft>
              <a:buClr>
                <a:schemeClr val="dk1"/>
              </a:buClr>
              <a:buSzPts val="2200"/>
              <a:buFont typeface="Arial"/>
              <a:buChar char="•"/>
            </a:pPr>
            <a:r>
              <a:rPr b="0" i="0" lang="id-ID" sz="2200" u="none" cap="none" strike="noStrike">
                <a:solidFill>
                  <a:schemeClr val="dk1"/>
                </a:solidFill>
                <a:latin typeface="Arial"/>
                <a:ea typeface="Arial"/>
                <a:cs typeface="Arial"/>
                <a:sym typeface="Arial"/>
              </a:rPr>
              <a:t>Genetically modified maize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2"/>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504" name="Google Shape;504;p42"/>
          <p:cNvSpPr/>
          <p:nvPr/>
        </p:nvSpPr>
        <p:spPr>
          <a:xfrm flipH="1">
            <a:off x="755576" y="1920585"/>
            <a:ext cx="4251325" cy="1748987"/>
          </a:xfrm>
          <a:prstGeom prst="wedgeEllipseCallout">
            <a:avLst>
              <a:gd fmla="val 45740" name="adj1"/>
              <a:gd fmla="val 53714" name="adj2"/>
            </a:avLst>
          </a:prstGeom>
          <a:solidFill>
            <a:srgbClr val="FBD4B4"/>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Autofit/>
          </a:bodyPr>
          <a:lstStyle/>
          <a:p>
            <a:pPr indent="0" lvl="0" marL="0" marR="0" rtl="0" algn="ctr">
              <a:spcBef>
                <a:spcPts val="0"/>
              </a:spcBef>
              <a:spcAft>
                <a:spcPts val="0"/>
              </a:spcAft>
              <a:buClr>
                <a:srgbClr val="0432FF"/>
              </a:buClr>
              <a:buSzPts val="2200"/>
              <a:buFont typeface="Arial"/>
              <a:buNone/>
            </a:pPr>
            <a:r>
              <a:rPr lang="id-ID" sz="2200">
                <a:solidFill>
                  <a:srgbClr val="0432FF"/>
                </a:solidFill>
                <a:latin typeface="Arial"/>
                <a:ea typeface="Arial"/>
                <a:cs typeface="Arial"/>
                <a:sym typeface="Arial"/>
              </a:rPr>
              <a:t>What are the benefits that science and technology bring us?</a:t>
            </a:r>
            <a:endParaRPr/>
          </a:p>
        </p:txBody>
      </p:sp>
      <p:sp>
        <p:nvSpPr>
          <p:cNvPr id="505" name="Google Shape;505;p42"/>
          <p:cNvSpPr/>
          <p:nvPr/>
        </p:nvSpPr>
        <p:spPr>
          <a:xfrm flipH="1">
            <a:off x="4644685" y="3016765"/>
            <a:ext cx="4248472" cy="2068419"/>
          </a:xfrm>
          <a:prstGeom prst="wedgeEllipseCallout">
            <a:avLst>
              <a:gd fmla="val -34784" name="adj1"/>
              <a:gd fmla="val 65808" name="adj2"/>
            </a:avLst>
          </a:prstGeom>
          <a:solidFill>
            <a:srgbClr val="C2D59B"/>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rgbClr val="0432FF"/>
              </a:buClr>
              <a:buSzPts val="2200"/>
              <a:buFont typeface="Arial"/>
              <a:buNone/>
            </a:pPr>
            <a:r>
              <a:rPr lang="id-ID" sz="2200">
                <a:solidFill>
                  <a:srgbClr val="0432FF"/>
                </a:solidFill>
                <a:latin typeface="Arial"/>
                <a:ea typeface="Arial"/>
                <a:cs typeface="Arial"/>
                <a:sym typeface="Arial"/>
              </a:rPr>
              <a:t>How can science and technology cause problems for us and the environment?</a:t>
            </a:r>
            <a:endParaRPr/>
          </a:p>
        </p:txBody>
      </p:sp>
      <p:sp>
        <p:nvSpPr>
          <p:cNvPr id="506" name="Google Shape;506;p42"/>
          <p:cNvSpPr txBox="1"/>
          <p:nvPr/>
        </p:nvSpPr>
        <p:spPr>
          <a:xfrm>
            <a:off x="396875" y="838200"/>
            <a:ext cx="8496282"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d-ID" sz="2800">
                <a:solidFill>
                  <a:srgbClr val="000000"/>
                </a:solidFill>
                <a:latin typeface="Arial"/>
                <a:ea typeface="Arial"/>
                <a:cs typeface="Arial"/>
                <a:sym typeface="Arial"/>
              </a:rPr>
              <a:t>At the end of this section, you should be able to answer the following questions:</a:t>
            </a:r>
            <a:endParaRPr/>
          </a:p>
        </p:txBody>
      </p:sp>
      <p:sp>
        <p:nvSpPr>
          <p:cNvPr id="507" name="Google Shape;507;p42"/>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1.6  Science and Technology</a:t>
            </a:r>
            <a:endParaRPr b="0" sz="2800">
              <a:solidFill>
                <a:schemeClr val="lt1"/>
              </a:solidFill>
              <a:latin typeface="Arial"/>
              <a:ea typeface="Arial"/>
              <a:cs typeface="Arial"/>
              <a:sym typeface="Arial"/>
            </a:endParaRPr>
          </a:p>
        </p:txBody>
      </p:sp>
      <p:sp>
        <p:nvSpPr>
          <p:cNvPr id="508" name="Google Shape;508;p42"/>
          <p:cNvSpPr/>
          <p:nvPr/>
        </p:nvSpPr>
        <p:spPr>
          <a:xfrm flipH="1">
            <a:off x="541726" y="4210690"/>
            <a:ext cx="4251325" cy="1748987"/>
          </a:xfrm>
          <a:prstGeom prst="wedgeEllipseCallout">
            <a:avLst>
              <a:gd fmla="val 45740" name="adj1"/>
              <a:gd fmla="val 53714" name="adj2"/>
            </a:avLst>
          </a:prstGeom>
          <a:solidFill>
            <a:srgbClr val="B7CCE4"/>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Autofit/>
          </a:bodyPr>
          <a:lstStyle/>
          <a:p>
            <a:pPr indent="0" lvl="0" marL="0" marR="0" rtl="0" algn="ctr">
              <a:spcBef>
                <a:spcPts val="0"/>
              </a:spcBef>
              <a:spcAft>
                <a:spcPts val="0"/>
              </a:spcAft>
              <a:buClr>
                <a:srgbClr val="0432FF"/>
              </a:buClr>
              <a:buSzPts val="2200"/>
              <a:buFont typeface="Arial"/>
              <a:buNone/>
            </a:pPr>
            <a:r>
              <a:rPr lang="id-ID" sz="2200">
                <a:solidFill>
                  <a:srgbClr val="0432FF"/>
                </a:solidFill>
                <a:latin typeface="Arial"/>
                <a:ea typeface="Arial"/>
                <a:cs typeface="Arial"/>
                <a:sym typeface="Arial"/>
              </a:rPr>
              <a:t>What are the limitations of science and technology?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3"/>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515" name="Google Shape;515;p43"/>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1.6  Science and Technology</a:t>
            </a:r>
            <a:endParaRPr b="0" sz="2800">
              <a:solidFill>
                <a:schemeClr val="lt1"/>
              </a:solidFill>
              <a:latin typeface="Arial"/>
              <a:ea typeface="Arial"/>
              <a:cs typeface="Arial"/>
              <a:sym typeface="Arial"/>
            </a:endParaRPr>
          </a:p>
        </p:txBody>
      </p:sp>
      <p:sp>
        <p:nvSpPr>
          <p:cNvPr id="516" name="Google Shape;516;p43"/>
          <p:cNvSpPr txBox="1"/>
          <p:nvPr/>
        </p:nvSpPr>
        <p:spPr>
          <a:xfrm>
            <a:off x="207922" y="864664"/>
            <a:ext cx="8784976"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d-ID" sz="2200">
                <a:solidFill>
                  <a:schemeClr val="dk1"/>
                </a:solidFill>
                <a:latin typeface="Arial"/>
                <a:ea typeface="Arial"/>
                <a:cs typeface="Arial"/>
                <a:sym typeface="Arial"/>
              </a:rPr>
              <a:t>Scientists and engineers apply what they learn in science to invent new products, processes and systems as well as to  solve problems.</a:t>
            </a:r>
            <a:endParaRPr/>
          </a:p>
        </p:txBody>
      </p:sp>
      <p:pic>
        <p:nvPicPr>
          <p:cNvPr id="517" name="Google Shape;517;p43"/>
          <p:cNvPicPr preferRelativeResize="0"/>
          <p:nvPr/>
        </p:nvPicPr>
        <p:blipFill rotWithShape="1">
          <a:blip r:embed="rId3">
            <a:alphaModFix/>
          </a:blip>
          <a:srcRect b="0" l="0" r="0" t="0"/>
          <a:stretch/>
        </p:blipFill>
        <p:spPr>
          <a:xfrm flipH="1">
            <a:off x="5028411" y="1610199"/>
            <a:ext cx="3405687" cy="2272348"/>
          </a:xfrm>
          <a:prstGeom prst="rect">
            <a:avLst/>
          </a:prstGeom>
          <a:noFill/>
          <a:ln>
            <a:noFill/>
          </a:ln>
        </p:spPr>
      </p:pic>
      <p:pic>
        <p:nvPicPr>
          <p:cNvPr id="518" name="Google Shape;518;p43"/>
          <p:cNvPicPr preferRelativeResize="0"/>
          <p:nvPr/>
        </p:nvPicPr>
        <p:blipFill rotWithShape="1">
          <a:blip r:embed="rId4">
            <a:alphaModFix/>
          </a:blip>
          <a:srcRect b="0" l="0" r="0" t="0"/>
          <a:stretch/>
        </p:blipFill>
        <p:spPr>
          <a:xfrm>
            <a:off x="1043608" y="1840352"/>
            <a:ext cx="2573034" cy="1716783"/>
          </a:xfrm>
          <a:prstGeom prst="rect">
            <a:avLst/>
          </a:prstGeom>
          <a:noFill/>
          <a:ln>
            <a:noFill/>
          </a:ln>
        </p:spPr>
      </p:pic>
      <p:sp>
        <p:nvSpPr>
          <p:cNvPr id="519" name="Google Shape;519;p43"/>
          <p:cNvSpPr txBox="1"/>
          <p:nvPr/>
        </p:nvSpPr>
        <p:spPr>
          <a:xfrm>
            <a:off x="164325" y="3675915"/>
            <a:ext cx="8872171"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d-ID" sz="2200">
                <a:solidFill>
                  <a:schemeClr val="dk1"/>
                </a:solidFill>
                <a:latin typeface="Arial"/>
                <a:ea typeface="Arial"/>
                <a:cs typeface="Arial"/>
                <a:sym typeface="Arial"/>
              </a:rPr>
              <a:t>The use of ICT enables us to process very large amounts of data in research.</a:t>
            </a:r>
            <a:endParaRPr/>
          </a:p>
        </p:txBody>
      </p:sp>
      <p:pic>
        <p:nvPicPr>
          <p:cNvPr id="520" name="Google Shape;520;p43"/>
          <p:cNvPicPr preferRelativeResize="0"/>
          <p:nvPr/>
        </p:nvPicPr>
        <p:blipFill rotWithShape="1">
          <a:blip r:embed="rId5">
            <a:alphaModFix/>
          </a:blip>
          <a:srcRect b="0" l="0" r="0" t="0"/>
          <a:stretch/>
        </p:blipFill>
        <p:spPr>
          <a:xfrm>
            <a:off x="4989627" y="4242608"/>
            <a:ext cx="3169609" cy="2114830"/>
          </a:xfrm>
          <a:prstGeom prst="rect">
            <a:avLst/>
          </a:prstGeom>
          <a:noFill/>
          <a:ln>
            <a:noFill/>
          </a:ln>
        </p:spPr>
      </p:pic>
      <p:pic>
        <p:nvPicPr>
          <p:cNvPr id="521" name="Google Shape;521;p43"/>
          <p:cNvPicPr preferRelativeResize="0"/>
          <p:nvPr/>
        </p:nvPicPr>
        <p:blipFill rotWithShape="1">
          <a:blip r:embed="rId6">
            <a:alphaModFix/>
          </a:blip>
          <a:srcRect b="0" l="0" r="0" t="0"/>
          <a:stretch/>
        </p:blipFill>
        <p:spPr>
          <a:xfrm flipH="1">
            <a:off x="1409009" y="4255623"/>
            <a:ext cx="2708766" cy="22741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4"/>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528" name="Google Shape;528;p44"/>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1.6  Science and Technology</a:t>
            </a:r>
            <a:endParaRPr b="0" sz="2800">
              <a:solidFill>
                <a:schemeClr val="lt1"/>
              </a:solidFill>
              <a:latin typeface="Arial"/>
              <a:ea typeface="Arial"/>
              <a:cs typeface="Arial"/>
              <a:sym typeface="Arial"/>
            </a:endParaRPr>
          </a:p>
        </p:txBody>
      </p:sp>
      <p:sp>
        <p:nvSpPr>
          <p:cNvPr id="529" name="Google Shape;529;p44"/>
          <p:cNvSpPr/>
          <p:nvPr/>
        </p:nvSpPr>
        <p:spPr>
          <a:xfrm>
            <a:off x="191953" y="2051236"/>
            <a:ext cx="4302633" cy="3056089"/>
          </a:xfrm>
          <a:prstGeom prst="ellipse">
            <a:avLst/>
          </a:prstGeom>
          <a:noFill/>
          <a:ln cap="flat" cmpd="sng" w="38100">
            <a:solidFill>
              <a:srgbClr val="E36C09"/>
            </a:solidFill>
            <a:prstDash val="lgDash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id-ID" sz="1800">
                <a:solidFill>
                  <a:schemeClr val="lt1"/>
                </a:solidFill>
                <a:latin typeface="Arial"/>
                <a:ea typeface="Arial"/>
                <a:cs typeface="Arial"/>
                <a:sym typeface="Arial"/>
              </a:rPr>
              <a:t>         </a:t>
            </a:r>
            <a:endParaRPr/>
          </a:p>
        </p:txBody>
      </p:sp>
      <p:sp>
        <p:nvSpPr>
          <p:cNvPr id="530" name="Google Shape;530;p44"/>
          <p:cNvSpPr/>
          <p:nvPr/>
        </p:nvSpPr>
        <p:spPr>
          <a:xfrm>
            <a:off x="407977" y="2185262"/>
            <a:ext cx="3833255" cy="2726503"/>
          </a:xfrm>
          <a:prstGeom prst="ellipse">
            <a:avLst/>
          </a:prstGeom>
          <a:solidFill>
            <a:schemeClr val="lt1"/>
          </a:solidFill>
          <a:ln cap="flat" cmpd="sng" w="762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id-ID" sz="2200">
                <a:solidFill>
                  <a:srgbClr val="E36C09"/>
                </a:solidFill>
                <a:latin typeface="Arial"/>
                <a:ea typeface="Arial"/>
                <a:cs typeface="Arial"/>
                <a:sym typeface="Arial"/>
              </a:rPr>
              <a:t>APPLICATIONS OF SCIENCE AND TECHNOLOGY </a:t>
            </a:r>
            <a:endParaRPr/>
          </a:p>
        </p:txBody>
      </p:sp>
      <p:cxnSp>
        <p:nvCxnSpPr>
          <p:cNvPr id="531" name="Google Shape;531;p44"/>
          <p:cNvCxnSpPr>
            <a:endCxn id="532" idx="2"/>
          </p:cNvCxnSpPr>
          <p:nvPr/>
        </p:nvCxnSpPr>
        <p:spPr>
          <a:xfrm flipH="1" rot="10800000">
            <a:off x="4084864" y="2052982"/>
            <a:ext cx="1063200" cy="570600"/>
          </a:xfrm>
          <a:prstGeom prst="straightConnector1">
            <a:avLst/>
          </a:prstGeom>
          <a:noFill/>
          <a:ln cap="flat" cmpd="sng" w="25400">
            <a:solidFill>
              <a:srgbClr val="953734"/>
            </a:solidFill>
            <a:prstDash val="solid"/>
            <a:round/>
            <a:headEnd len="sm" w="sm" type="none"/>
            <a:tailEnd len="med" w="med" type="oval"/>
          </a:ln>
          <a:effectLst>
            <a:outerShdw blurRad="40000" rotWithShape="0" dir="5400000" dist="20000">
              <a:srgbClr val="000000">
                <a:alpha val="37647"/>
              </a:srgbClr>
            </a:outerShdw>
          </a:effectLst>
        </p:spPr>
      </p:cxnSp>
      <p:sp>
        <p:nvSpPr>
          <p:cNvPr id="532" name="Google Shape;532;p44"/>
          <p:cNvSpPr/>
          <p:nvPr/>
        </p:nvSpPr>
        <p:spPr>
          <a:xfrm>
            <a:off x="5148064" y="820980"/>
            <a:ext cx="3676796" cy="2464004"/>
          </a:xfrm>
          <a:prstGeom prst="ellipse">
            <a:avLst/>
          </a:prstGeom>
          <a:solidFill>
            <a:srgbClr val="B2A0C7"/>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id-ID" sz="2200">
                <a:solidFill>
                  <a:schemeClr val="dk1"/>
                </a:solidFill>
                <a:latin typeface="Arial"/>
                <a:ea typeface="Arial"/>
                <a:cs typeface="Arial"/>
                <a:sym typeface="Arial"/>
              </a:rPr>
              <a:t>Biotechnology enables us to grow high-yield rice plants that can produce greater quantities of rice grains.</a:t>
            </a:r>
            <a:endParaRPr/>
          </a:p>
        </p:txBody>
      </p:sp>
      <p:pic>
        <p:nvPicPr>
          <p:cNvPr id="533" name="Google Shape;533;p44"/>
          <p:cNvPicPr preferRelativeResize="0"/>
          <p:nvPr/>
        </p:nvPicPr>
        <p:blipFill rotWithShape="1">
          <a:blip r:embed="rId3">
            <a:alphaModFix/>
          </a:blip>
          <a:srcRect b="0" l="0" r="0" t="0"/>
          <a:stretch/>
        </p:blipFill>
        <p:spPr>
          <a:xfrm>
            <a:off x="2640799" y="482196"/>
            <a:ext cx="2418428" cy="1734245"/>
          </a:xfrm>
          <a:prstGeom prst="ellipse">
            <a:avLst/>
          </a:prstGeom>
          <a:noFill/>
          <a:ln>
            <a:noFill/>
          </a:ln>
        </p:spPr>
      </p:pic>
      <p:cxnSp>
        <p:nvCxnSpPr>
          <p:cNvPr id="534" name="Google Shape;534;p44"/>
          <p:cNvCxnSpPr/>
          <p:nvPr/>
        </p:nvCxnSpPr>
        <p:spPr>
          <a:xfrm>
            <a:off x="4409714" y="4065517"/>
            <a:ext cx="1458430" cy="337073"/>
          </a:xfrm>
          <a:prstGeom prst="straightConnector1">
            <a:avLst/>
          </a:prstGeom>
          <a:noFill/>
          <a:ln cap="flat" cmpd="sng" w="25400">
            <a:solidFill>
              <a:srgbClr val="953734"/>
            </a:solidFill>
            <a:prstDash val="solid"/>
            <a:round/>
            <a:headEnd len="sm" w="sm" type="none"/>
            <a:tailEnd len="med" w="med" type="oval"/>
          </a:ln>
          <a:effectLst>
            <a:outerShdw blurRad="40000" rotWithShape="0" dir="5400000" dist="20000">
              <a:srgbClr val="000000">
                <a:alpha val="37647"/>
              </a:srgbClr>
            </a:outerShdw>
          </a:effectLst>
        </p:spPr>
      </p:cxnSp>
      <p:sp>
        <p:nvSpPr>
          <p:cNvPr id="535" name="Google Shape;535;p44"/>
          <p:cNvSpPr/>
          <p:nvPr/>
        </p:nvSpPr>
        <p:spPr>
          <a:xfrm>
            <a:off x="5227709" y="4174543"/>
            <a:ext cx="3522186" cy="1995984"/>
          </a:xfrm>
          <a:prstGeom prst="ellipse">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id-ID" sz="2200">
                <a:solidFill>
                  <a:schemeClr val="dk1"/>
                </a:solidFill>
                <a:latin typeface="Arial"/>
                <a:ea typeface="Arial"/>
                <a:cs typeface="Arial"/>
                <a:sym typeface="Arial"/>
              </a:rPr>
              <a:t>Food technology enables us to have different flavours and colours of food.</a:t>
            </a:r>
            <a:endParaRPr/>
          </a:p>
        </p:txBody>
      </p:sp>
      <p:pic>
        <p:nvPicPr>
          <p:cNvPr id="536" name="Google Shape;536;p44"/>
          <p:cNvPicPr preferRelativeResize="0"/>
          <p:nvPr/>
        </p:nvPicPr>
        <p:blipFill rotWithShape="1">
          <a:blip r:embed="rId4">
            <a:alphaModFix/>
          </a:blip>
          <a:srcRect b="0" l="0" r="0" t="0"/>
          <a:stretch/>
        </p:blipFill>
        <p:spPr>
          <a:xfrm>
            <a:off x="3518501" y="4402590"/>
            <a:ext cx="1540726" cy="198195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5"/>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543" name="Google Shape;543;p45"/>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1.6  Science and Technology</a:t>
            </a:r>
            <a:endParaRPr b="0" sz="2800">
              <a:solidFill>
                <a:schemeClr val="lt1"/>
              </a:solidFill>
              <a:latin typeface="Arial"/>
              <a:ea typeface="Arial"/>
              <a:cs typeface="Arial"/>
              <a:sym typeface="Arial"/>
            </a:endParaRPr>
          </a:p>
        </p:txBody>
      </p:sp>
      <p:sp>
        <p:nvSpPr>
          <p:cNvPr id="544" name="Google Shape;544;p45"/>
          <p:cNvSpPr/>
          <p:nvPr/>
        </p:nvSpPr>
        <p:spPr>
          <a:xfrm>
            <a:off x="2733601" y="2385654"/>
            <a:ext cx="3676797" cy="2365526"/>
          </a:xfrm>
          <a:prstGeom prst="ellipse">
            <a:avLst/>
          </a:prstGeom>
          <a:noFill/>
          <a:ln cap="flat" cmpd="sng" w="38100">
            <a:solidFill>
              <a:srgbClr val="E36C09"/>
            </a:solidFill>
            <a:prstDash val="lgDash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id-ID" sz="1800">
                <a:solidFill>
                  <a:schemeClr val="lt1"/>
                </a:solidFill>
                <a:latin typeface="Arial"/>
                <a:ea typeface="Arial"/>
                <a:cs typeface="Arial"/>
                <a:sym typeface="Arial"/>
              </a:rPr>
              <a:t>         </a:t>
            </a:r>
            <a:endParaRPr/>
          </a:p>
        </p:txBody>
      </p:sp>
      <p:sp>
        <p:nvSpPr>
          <p:cNvPr id="545" name="Google Shape;545;p45"/>
          <p:cNvSpPr/>
          <p:nvPr/>
        </p:nvSpPr>
        <p:spPr>
          <a:xfrm>
            <a:off x="2934153" y="2557792"/>
            <a:ext cx="3275692" cy="1983630"/>
          </a:xfrm>
          <a:prstGeom prst="ellipse">
            <a:avLst/>
          </a:prstGeom>
          <a:solidFill>
            <a:schemeClr val="lt1"/>
          </a:solidFill>
          <a:ln cap="flat" cmpd="sng" w="762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id-ID" sz="2200">
                <a:solidFill>
                  <a:srgbClr val="E36C09"/>
                </a:solidFill>
                <a:latin typeface="Arial"/>
                <a:ea typeface="Arial"/>
                <a:cs typeface="Arial"/>
                <a:sym typeface="Arial"/>
              </a:rPr>
              <a:t>APPLICATIONS OF SCIENCE AND TECHNOLOGY </a:t>
            </a:r>
            <a:endParaRPr/>
          </a:p>
        </p:txBody>
      </p:sp>
      <p:cxnSp>
        <p:nvCxnSpPr>
          <p:cNvPr id="546" name="Google Shape;546;p45"/>
          <p:cNvCxnSpPr>
            <a:stCxn id="544" idx="6"/>
          </p:cNvCxnSpPr>
          <p:nvPr/>
        </p:nvCxnSpPr>
        <p:spPr>
          <a:xfrm flipH="1" rot="10800000">
            <a:off x="6410398" y="2893417"/>
            <a:ext cx="393900" cy="675000"/>
          </a:xfrm>
          <a:prstGeom prst="straightConnector1">
            <a:avLst/>
          </a:prstGeom>
          <a:noFill/>
          <a:ln cap="flat" cmpd="sng" w="25400">
            <a:solidFill>
              <a:srgbClr val="953734"/>
            </a:solidFill>
            <a:prstDash val="solid"/>
            <a:round/>
            <a:headEnd len="sm" w="sm" type="none"/>
            <a:tailEnd len="med" w="med" type="oval"/>
          </a:ln>
          <a:effectLst>
            <a:outerShdw blurRad="40000" rotWithShape="0" dir="5400000" dist="20000">
              <a:srgbClr val="000000">
                <a:alpha val="37647"/>
              </a:srgbClr>
            </a:outerShdw>
          </a:effectLst>
        </p:spPr>
      </p:cxnSp>
      <p:cxnSp>
        <p:nvCxnSpPr>
          <p:cNvPr id="547" name="Google Shape;547;p45"/>
          <p:cNvCxnSpPr/>
          <p:nvPr/>
        </p:nvCxnSpPr>
        <p:spPr>
          <a:xfrm>
            <a:off x="3923928" y="4713560"/>
            <a:ext cx="648072" cy="443632"/>
          </a:xfrm>
          <a:prstGeom prst="straightConnector1">
            <a:avLst/>
          </a:prstGeom>
          <a:noFill/>
          <a:ln cap="flat" cmpd="sng" w="25400">
            <a:solidFill>
              <a:srgbClr val="953734"/>
            </a:solidFill>
            <a:prstDash val="solid"/>
            <a:round/>
            <a:headEnd len="sm" w="sm" type="none"/>
            <a:tailEnd len="med" w="med" type="oval"/>
          </a:ln>
          <a:effectLst>
            <a:outerShdw blurRad="40000" rotWithShape="0" dir="5400000" dist="20000">
              <a:srgbClr val="000000">
                <a:alpha val="37647"/>
              </a:srgbClr>
            </a:outerShdw>
          </a:effectLst>
        </p:spPr>
      </p:cxnSp>
      <p:sp>
        <p:nvSpPr>
          <p:cNvPr id="548" name="Google Shape;548;p45"/>
          <p:cNvSpPr/>
          <p:nvPr/>
        </p:nvSpPr>
        <p:spPr>
          <a:xfrm>
            <a:off x="5309239" y="690141"/>
            <a:ext cx="3676797" cy="2203326"/>
          </a:xfrm>
          <a:prstGeom prst="ellipse">
            <a:avLst/>
          </a:prstGeom>
          <a:solidFill>
            <a:srgbClr val="92CCDC"/>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id-ID" sz="2200">
                <a:solidFill>
                  <a:schemeClr val="dk1"/>
                </a:solidFill>
                <a:latin typeface="Arial"/>
                <a:ea typeface="Arial"/>
                <a:cs typeface="Arial"/>
                <a:sym typeface="Arial"/>
              </a:rPr>
              <a:t>Space technology enables us to explore and find out more about outer space.</a:t>
            </a:r>
            <a:endParaRPr/>
          </a:p>
        </p:txBody>
      </p:sp>
      <p:pic>
        <p:nvPicPr>
          <p:cNvPr id="549" name="Google Shape;549;p45"/>
          <p:cNvPicPr preferRelativeResize="0"/>
          <p:nvPr/>
        </p:nvPicPr>
        <p:blipFill rotWithShape="1">
          <a:blip r:embed="rId3">
            <a:alphaModFix/>
          </a:blip>
          <a:srcRect b="0" l="0" r="0" t="0"/>
          <a:stretch/>
        </p:blipFill>
        <p:spPr>
          <a:xfrm>
            <a:off x="6892163" y="2823760"/>
            <a:ext cx="2039261" cy="1558921"/>
          </a:xfrm>
          <a:prstGeom prst="ellipse">
            <a:avLst/>
          </a:prstGeom>
          <a:noFill/>
          <a:ln>
            <a:noFill/>
          </a:ln>
        </p:spPr>
      </p:pic>
      <p:sp>
        <p:nvSpPr>
          <p:cNvPr id="550" name="Google Shape;550;p45"/>
          <p:cNvSpPr/>
          <p:nvPr/>
        </p:nvSpPr>
        <p:spPr>
          <a:xfrm>
            <a:off x="4513388" y="4431584"/>
            <a:ext cx="4630612" cy="2077560"/>
          </a:xfrm>
          <a:prstGeom prst="ellipse">
            <a:avLst/>
          </a:prstGeom>
          <a:solidFill>
            <a:srgbClr val="FABF8E"/>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id-ID" sz="2200">
                <a:solidFill>
                  <a:schemeClr val="dk1"/>
                </a:solidFill>
                <a:latin typeface="Arial"/>
                <a:ea typeface="Arial"/>
                <a:cs typeface="Arial"/>
                <a:sym typeface="Arial"/>
              </a:rPr>
              <a:t>Medical technology enables us to prevent, diagnose, treat or cure diseases so that we can live longer and healthier.</a:t>
            </a:r>
            <a:endParaRPr/>
          </a:p>
        </p:txBody>
      </p:sp>
      <p:pic>
        <p:nvPicPr>
          <p:cNvPr descr="A picture containing appliance, car, person, indoor&#10;&#10;Description automatically generated" id="551" name="Google Shape;551;p45"/>
          <p:cNvPicPr preferRelativeResize="0"/>
          <p:nvPr/>
        </p:nvPicPr>
        <p:blipFill rotWithShape="1">
          <a:blip r:embed="rId4">
            <a:alphaModFix/>
          </a:blip>
          <a:srcRect b="0" l="0" r="0" t="0"/>
          <a:stretch/>
        </p:blipFill>
        <p:spPr>
          <a:xfrm>
            <a:off x="2324604" y="4992505"/>
            <a:ext cx="2041033" cy="1573971"/>
          </a:xfrm>
          <a:prstGeom prst="ellipse">
            <a:avLst/>
          </a:prstGeom>
          <a:noFill/>
          <a:ln>
            <a:noFill/>
          </a:ln>
        </p:spPr>
      </p:pic>
      <p:sp>
        <p:nvSpPr>
          <p:cNvPr id="552" name="Google Shape;552;p45"/>
          <p:cNvSpPr/>
          <p:nvPr/>
        </p:nvSpPr>
        <p:spPr>
          <a:xfrm>
            <a:off x="120618" y="581159"/>
            <a:ext cx="3357627" cy="2646485"/>
          </a:xfrm>
          <a:prstGeom prst="ellipse">
            <a:avLst/>
          </a:prstGeom>
          <a:solidFill>
            <a:srgbClr val="93B3D7"/>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id-ID" sz="2200">
                <a:solidFill>
                  <a:schemeClr val="dk1"/>
                </a:solidFill>
                <a:latin typeface="Arial"/>
                <a:ea typeface="Arial"/>
                <a:cs typeface="Arial"/>
                <a:sym typeface="Arial"/>
              </a:rPr>
              <a:t>Rail technology enables trains to transport passengers and goods over long distances quickly.</a:t>
            </a:r>
            <a:endParaRPr/>
          </a:p>
        </p:txBody>
      </p:sp>
      <p:cxnSp>
        <p:nvCxnSpPr>
          <p:cNvPr id="553" name="Google Shape;553;p45"/>
          <p:cNvCxnSpPr/>
          <p:nvPr/>
        </p:nvCxnSpPr>
        <p:spPr>
          <a:xfrm>
            <a:off x="1589177" y="3263907"/>
            <a:ext cx="1081257" cy="330185"/>
          </a:xfrm>
          <a:prstGeom prst="straightConnector1">
            <a:avLst/>
          </a:prstGeom>
          <a:noFill/>
          <a:ln cap="flat" cmpd="sng" w="25400">
            <a:solidFill>
              <a:srgbClr val="953734"/>
            </a:solidFill>
            <a:prstDash val="solid"/>
            <a:round/>
            <a:headEnd len="sm" w="sm" type="none"/>
            <a:tailEnd len="med" w="med" type="oval"/>
          </a:ln>
          <a:effectLst>
            <a:outerShdw blurRad="40000" rotWithShape="0" dir="5400000" dist="20000">
              <a:srgbClr val="000000">
                <a:alpha val="37647"/>
              </a:srgbClr>
            </a:outerShdw>
          </a:effectLst>
        </p:spPr>
      </p:cxnSp>
      <p:pic>
        <p:nvPicPr>
          <p:cNvPr descr="A passenger train that is parked on the side of a building&#10;&#10;Description automatically generated" id="554" name="Google Shape;554;p45"/>
          <p:cNvPicPr preferRelativeResize="0"/>
          <p:nvPr/>
        </p:nvPicPr>
        <p:blipFill rotWithShape="1">
          <a:blip r:embed="rId5">
            <a:alphaModFix/>
          </a:blip>
          <a:srcRect b="0" l="0" r="0" t="0"/>
          <a:stretch/>
        </p:blipFill>
        <p:spPr>
          <a:xfrm>
            <a:off x="174863" y="3473226"/>
            <a:ext cx="2246073" cy="1997138"/>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6"/>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561" name="Google Shape;561;p46"/>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1.6  Science and Technology</a:t>
            </a:r>
            <a:endParaRPr b="0" sz="2800">
              <a:solidFill>
                <a:schemeClr val="lt1"/>
              </a:solidFill>
              <a:latin typeface="Arial"/>
              <a:ea typeface="Arial"/>
              <a:cs typeface="Arial"/>
              <a:sym typeface="Arial"/>
            </a:endParaRPr>
          </a:p>
        </p:txBody>
      </p:sp>
      <p:sp>
        <p:nvSpPr>
          <p:cNvPr id="562" name="Google Shape;562;p46"/>
          <p:cNvSpPr txBox="1"/>
          <p:nvPr/>
        </p:nvSpPr>
        <p:spPr>
          <a:xfrm>
            <a:off x="251520" y="805934"/>
            <a:ext cx="432048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2800">
                <a:solidFill>
                  <a:schemeClr val="dk1"/>
                </a:solidFill>
                <a:latin typeface="Arial"/>
                <a:ea typeface="Arial"/>
                <a:cs typeface="Arial"/>
                <a:sym typeface="Arial"/>
              </a:rPr>
              <a:t>Artificial Intelligence</a:t>
            </a:r>
            <a:endParaRPr/>
          </a:p>
        </p:txBody>
      </p:sp>
      <p:sp>
        <p:nvSpPr>
          <p:cNvPr id="563" name="Google Shape;563;p46"/>
          <p:cNvSpPr txBox="1"/>
          <p:nvPr/>
        </p:nvSpPr>
        <p:spPr>
          <a:xfrm>
            <a:off x="125836" y="3731170"/>
            <a:ext cx="805748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2800">
                <a:solidFill>
                  <a:schemeClr val="dk1"/>
                </a:solidFill>
                <a:latin typeface="Arial"/>
                <a:ea typeface="Arial"/>
                <a:cs typeface="Arial"/>
                <a:sym typeface="Arial"/>
              </a:rPr>
              <a:t>Abuse and misuse of Science and Technology</a:t>
            </a:r>
            <a:endParaRPr/>
          </a:p>
        </p:txBody>
      </p:sp>
      <p:pic>
        <p:nvPicPr>
          <p:cNvPr id="564" name="Google Shape;564;p46"/>
          <p:cNvPicPr preferRelativeResize="0"/>
          <p:nvPr/>
        </p:nvPicPr>
        <p:blipFill rotWithShape="1">
          <a:blip r:embed="rId3">
            <a:alphaModFix/>
          </a:blip>
          <a:srcRect b="0" l="0" r="0" t="0"/>
          <a:stretch/>
        </p:blipFill>
        <p:spPr>
          <a:xfrm>
            <a:off x="265076" y="4263256"/>
            <a:ext cx="8339372" cy="2270162"/>
          </a:xfrm>
          <a:prstGeom prst="rect">
            <a:avLst/>
          </a:prstGeom>
          <a:noFill/>
          <a:ln>
            <a:noFill/>
          </a:ln>
        </p:spPr>
      </p:pic>
      <p:pic>
        <p:nvPicPr>
          <p:cNvPr id="565" name="Google Shape;565;p46"/>
          <p:cNvPicPr preferRelativeResize="0"/>
          <p:nvPr/>
        </p:nvPicPr>
        <p:blipFill rotWithShape="1">
          <a:blip r:embed="rId4">
            <a:alphaModFix/>
          </a:blip>
          <a:srcRect b="0" l="0" r="0" t="0"/>
          <a:stretch/>
        </p:blipFill>
        <p:spPr>
          <a:xfrm>
            <a:off x="14549" y="1466906"/>
            <a:ext cx="9144000" cy="21265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7"/>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572" name="Google Shape;572;p47"/>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1.6  Science and Technology</a:t>
            </a:r>
            <a:endParaRPr b="0" sz="2800">
              <a:solidFill>
                <a:schemeClr val="lt1"/>
              </a:solidFill>
              <a:latin typeface="Arial"/>
              <a:ea typeface="Arial"/>
              <a:cs typeface="Arial"/>
              <a:sym typeface="Arial"/>
            </a:endParaRPr>
          </a:p>
        </p:txBody>
      </p:sp>
      <p:pic>
        <p:nvPicPr>
          <p:cNvPr id="573" name="Google Shape;573;p47"/>
          <p:cNvPicPr preferRelativeResize="0"/>
          <p:nvPr/>
        </p:nvPicPr>
        <p:blipFill rotWithShape="1">
          <a:blip r:embed="rId3">
            <a:alphaModFix/>
          </a:blip>
          <a:srcRect b="0" l="0" r="0" t="0"/>
          <a:stretch/>
        </p:blipFill>
        <p:spPr>
          <a:xfrm>
            <a:off x="0" y="552450"/>
            <a:ext cx="9144000" cy="5998435"/>
          </a:xfrm>
          <a:prstGeom prst="rect">
            <a:avLst/>
          </a:prstGeom>
          <a:noFill/>
          <a:ln>
            <a:noFill/>
          </a:ln>
        </p:spPr>
      </p:pic>
      <p:sp>
        <p:nvSpPr>
          <p:cNvPr id="574" name="Google Shape;574;p47"/>
          <p:cNvSpPr/>
          <p:nvPr/>
        </p:nvSpPr>
        <p:spPr>
          <a:xfrm>
            <a:off x="736431" y="991150"/>
            <a:ext cx="3528392" cy="3312368"/>
          </a:xfrm>
          <a:prstGeom prst="ellipse">
            <a:avLst/>
          </a:prstGeom>
          <a:solidFill>
            <a:srgbClr val="FBD4B4"/>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id-ID" sz="2200">
                <a:solidFill>
                  <a:schemeClr val="dk1"/>
                </a:solidFill>
                <a:latin typeface="Arial"/>
                <a:ea typeface="Arial"/>
                <a:cs typeface="Arial"/>
                <a:sym typeface="Arial"/>
              </a:rPr>
              <a:t>Science and technology have their limitations. They cannot be used to find an answer to all our questions or solve problems.</a:t>
            </a:r>
            <a:endParaRPr/>
          </a:p>
        </p:txBody>
      </p:sp>
      <p:sp>
        <p:nvSpPr>
          <p:cNvPr id="575" name="Google Shape;575;p47"/>
          <p:cNvSpPr/>
          <p:nvPr/>
        </p:nvSpPr>
        <p:spPr>
          <a:xfrm>
            <a:off x="4289908" y="3861048"/>
            <a:ext cx="4176464" cy="2016224"/>
          </a:xfrm>
          <a:prstGeom prst="round2DiagRect">
            <a:avLst>
              <a:gd fmla="val 16667" name="adj1"/>
              <a:gd fmla="val 0" name="adj2"/>
            </a:avLst>
          </a:prstGeom>
          <a:solidFill>
            <a:srgbClr val="FBD4B4"/>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id-ID" sz="2200">
                <a:solidFill>
                  <a:schemeClr val="dk1"/>
                </a:solidFill>
                <a:latin typeface="Arial"/>
                <a:ea typeface="Arial"/>
                <a:cs typeface="Arial"/>
                <a:sym typeface="Arial"/>
              </a:rPr>
              <a:t>We can use science and technology to reduce the damage caused by natural calamities, but we cannot prevent them from happening.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8"/>
          <p:cNvSpPr txBox="1"/>
          <p:nvPr>
            <p:ph idx="11" type="ftr"/>
          </p:nvPr>
        </p:nvSpPr>
        <p:spPr>
          <a:xfrm>
            <a:off x="5715000" y="6616843"/>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582" name="Google Shape;582;p48"/>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1.6  Science and Technology</a:t>
            </a:r>
            <a:endParaRPr b="0" sz="2800">
              <a:solidFill>
                <a:schemeClr val="lt1"/>
              </a:solidFill>
              <a:latin typeface="Arial"/>
              <a:ea typeface="Arial"/>
              <a:cs typeface="Arial"/>
              <a:sym typeface="Arial"/>
            </a:endParaRPr>
          </a:p>
        </p:txBody>
      </p:sp>
      <p:sp>
        <p:nvSpPr>
          <p:cNvPr id="583" name="Google Shape;583;p48"/>
          <p:cNvSpPr/>
          <p:nvPr/>
        </p:nvSpPr>
        <p:spPr>
          <a:xfrm>
            <a:off x="457200" y="937700"/>
            <a:ext cx="2057400" cy="523220"/>
          </a:xfrm>
          <a:prstGeom prst="rect">
            <a:avLst/>
          </a:prstGeom>
          <a:solidFill>
            <a:srgbClr val="0070C0">
              <a:alpha val="29803"/>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2800">
                <a:solidFill>
                  <a:schemeClr val="dk1"/>
                </a:solidFill>
                <a:latin typeface="Arial"/>
                <a:ea typeface="Arial"/>
                <a:cs typeface="Arial"/>
                <a:sym typeface="Arial"/>
              </a:rPr>
              <a:t>Key Points</a:t>
            </a:r>
            <a:endParaRPr/>
          </a:p>
        </p:txBody>
      </p:sp>
      <p:sp>
        <p:nvSpPr>
          <p:cNvPr id="584" name="Google Shape;584;p48"/>
          <p:cNvSpPr txBox="1"/>
          <p:nvPr/>
        </p:nvSpPr>
        <p:spPr>
          <a:xfrm>
            <a:off x="419100" y="2197893"/>
            <a:ext cx="8305800" cy="2462213"/>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0000"/>
              </a:buClr>
              <a:buSzPts val="2200"/>
              <a:buFont typeface="Arial"/>
              <a:buChar char="•"/>
            </a:pPr>
            <a:r>
              <a:rPr lang="id-ID" sz="2200">
                <a:solidFill>
                  <a:srgbClr val="000000"/>
                </a:solidFill>
                <a:latin typeface="Arial"/>
                <a:ea typeface="Arial"/>
                <a:cs typeface="Arial"/>
                <a:sym typeface="Arial"/>
              </a:rPr>
              <a:t>Technology is the application of science.</a:t>
            </a:r>
            <a:endParaRPr/>
          </a:p>
          <a:p>
            <a:pPr indent="-203200" lvl="0" marL="342900" marR="0" rtl="0" algn="l">
              <a:spcBef>
                <a:spcPts val="0"/>
              </a:spcBef>
              <a:spcAft>
                <a:spcPts val="0"/>
              </a:spcAft>
              <a:buClr>
                <a:schemeClr val="dk1"/>
              </a:buClr>
              <a:buSzPts val="2200"/>
              <a:buFont typeface="Arial"/>
              <a:buNone/>
            </a:pPr>
            <a:r>
              <a:t/>
            </a:r>
            <a:endParaRPr sz="2200">
              <a:solidFill>
                <a:srgbClr val="000000"/>
              </a:solidFill>
              <a:latin typeface="Arial"/>
              <a:ea typeface="Arial"/>
              <a:cs typeface="Arial"/>
              <a:sym typeface="Arial"/>
            </a:endParaRPr>
          </a:p>
          <a:p>
            <a:pPr indent="-342900" lvl="0" marL="342900" marR="0" rtl="0" algn="l">
              <a:spcBef>
                <a:spcPts val="0"/>
              </a:spcBef>
              <a:spcAft>
                <a:spcPts val="0"/>
              </a:spcAft>
              <a:buClr>
                <a:srgbClr val="000000"/>
              </a:buClr>
              <a:buSzPts val="2200"/>
              <a:buFont typeface="Arial"/>
              <a:buChar char="•"/>
            </a:pPr>
            <a:r>
              <a:rPr lang="id-ID" sz="2200">
                <a:solidFill>
                  <a:srgbClr val="000000"/>
                </a:solidFill>
                <a:latin typeface="Arial"/>
                <a:ea typeface="Arial"/>
                <a:cs typeface="Arial"/>
                <a:sym typeface="Arial"/>
              </a:rPr>
              <a:t>Science and technology can bring us great benefits. However, abuse and misuse cause problems for us and the environment.</a:t>
            </a:r>
            <a:endParaRPr/>
          </a:p>
          <a:p>
            <a:pPr indent="-203200" lvl="0" marL="342900" marR="0" rtl="0" algn="l">
              <a:spcBef>
                <a:spcPts val="0"/>
              </a:spcBef>
              <a:spcAft>
                <a:spcPts val="0"/>
              </a:spcAft>
              <a:buClr>
                <a:schemeClr val="dk1"/>
              </a:buClr>
              <a:buSzPts val="2200"/>
              <a:buFont typeface="Arial"/>
              <a:buNone/>
            </a:pPr>
            <a:r>
              <a:t/>
            </a:r>
            <a:endParaRPr sz="2200">
              <a:solidFill>
                <a:srgbClr val="000000"/>
              </a:solidFill>
              <a:latin typeface="Arial"/>
              <a:ea typeface="Arial"/>
              <a:cs typeface="Arial"/>
              <a:sym typeface="Arial"/>
            </a:endParaRPr>
          </a:p>
          <a:p>
            <a:pPr indent="-342900" lvl="0" marL="342900" marR="0" rtl="0" algn="l">
              <a:spcBef>
                <a:spcPts val="0"/>
              </a:spcBef>
              <a:spcAft>
                <a:spcPts val="0"/>
              </a:spcAft>
              <a:buClr>
                <a:srgbClr val="000000"/>
              </a:buClr>
              <a:buSzPts val="2200"/>
              <a:buFont typeface="Arial"/>
              <a:buChar char="•"/>
            </a:pPr>
            <a:r>
              <a:rPr lang="id-ID" sz="2200">
                <a:solidFill>
                  <a:srgbClr val="000000"/>
                </a:solidFill>
                <a:latin typeface="Arial"/>
                <a:ea typeface="Arial"/>
                <a:cs typeface="Arial"/>
                <a:sym typeface="Arial"/>
              </a:rPr>
              <a:t>Science and technology have limitations.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49"/>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591" name="Google Shape;591;p49"/>
          <p:cNvSpPr/>
          <p:nvPr/>
        </p:nvSpPr>
        <p:spPr>
          <a:xfrm>
            <a:off x="444009" y="1460921"/>
            <a:ext cx="5257801" cy="523220"/>
          </a:xfrm>
          <a:prstGeom prst="rect">
            <a:avLst/>
          </a:prstGeom>
          <a:solidFill>
            <a:srgbClr val="0070C0">
              <a:alpha val="29803"/>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2800">
                <a:solidFill>
                  <a:schemeClr val="dk1"/>
                </a:solidFill>
                <a:latin typeface="Arial"/>
                <a:ea typeface="Arial"/>
                <a:cs typeface="Arial"/>
                <a:sym typeface="Arial"/>
              </a:rPr>
              <a:t>Chapter review and extension</a:t>
            </a:r>
            <a:endParaRPr/>
          </a:p>
        </p:txBody>
      </p:sp>
      <p:sp>
        <p:nvSpPr>
          <p:cNvPr id="592" name="Google Shape;592;p49"/>
          <p:cNvSpPr txBox="1"/>
          <p:nvPr/>
        </p:nvSpPr>
        <p:spPr>
          <a:xfrm>
            <a:off x="457199" y="2514600"/>
            <a:ext cx="7772401" cy="236988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200"/>
              <a:buFont typeface="Noto Sans Symbols"/>
              <a:buChar char="⮚"/>
            </a:pPr>
            <a:r>
              <a:rPr b="1" lang="id-ID" sz="2200">
                <a:solidFill>
                  <a:schemeClr val="dk1"/>
                </a:solidFill>
                <a:latin typeface="Arial"/>
                <a:ea typeface="Arial"/>
                <a:cs typeface="Arial"/>
                <a:sym typeface="Arial"/>
              </a:rPr>
              <a:t>Reflection</a:t>
            </a:r>
            <a:r>
              <a:rPr lang="id-ID" sz="2200">
                <a:solidFill>
                  <a:schemeClr val="dk1"/>
                </a:solidFill>
                <a:latin typeface="Arial"/>
                <a:ea typeface="Arial"/>
                <a:cs typeface="Arial"/>
                <a:sym typeface="Arial"/>
              </a:rPr>
              <a:t> (Workbook page 12)</a:t>
            </a:r>
            <a:endParaRPr/>
          </a:p>
          <a:p>
            <a:pPr indent="-342900" lvl="0" marL="342900" marR="0" rtl="0" algn="l">
              <a:spcBef>
                <a:spcPts val="2400"/>
              </a:spcBef>
              <a:spcAft>
                <a:spcPts val="0"/>
              </a:spcAft>
              <a:buClr>
                <a:schemeClr val="dk1"/>
              </a:buClr>
              <a:buSzPts val="2200"/>
              <a:buFont typeface="Noto Sans Symbols"/>
              <a:buChar char="⮚"/>
            </a:pPr>
            <a:r>
              <a:rPr b="1" lang="id-ID" sz="2200">
                <a:solidFill>
                  <a:schemeClr val="dk1"/>
                </a:solidFill>
                <a:latin typeface="Arial"/>
                <a:ea typeface="Arial"/>
                <a:cs typeface="Arial"/>
                <a:sym typeface="Arial"/>
              </a:rPr>
              <a:t>Review Questions </a:t>
            </a:r>
            <a:r>
              <a:rPr lang="id-ID" sz="2200">
                <a:solidFill>
                  <a:schemeClr val="dk1"/>
                </a:solidFill>
                <a:latin typeface="Arial"/>
                <a:ea typeface="Arial"/>
                <a:cs typeface="Arial"/>
                <a:sym typeface="Arial"/>
              </a:rPr>
              <a:t>(Student Book page 20)</a:t>
            </a:r>
            <a:endParaRPr/>
          </a:p>
          <a:p>
            <a:pPr indent="-342900" lvl="0" marL="342900" marR="0" rtl="0" algn="l">
              <a:spcBef>
                <a:spcPts val="2400"/>
              </a:spcBef>
              <a:spcAft>
                <a:spcPts val="0"/>
              </a:spcAft>
              <a:buClr>
                <a:schemeClr val="dk1"/>
              </a:buClr>
              <a:buSzPts val="2200"/>
              <a:buFont typeface="Noto Sans Symbols"/>
              <a:buChar char="⮚"/>
            </a:pPr>
            <a:r>
              <a:rPr b="1" lang="id-ID" sz="2200">
                <a:solidFill>
                  <a:schemeClr val="dk1"/>
                </a:solidFill>
                <a:latin typeface="Arial"/>
                <a:ea typeface="Arial"/>
                <a:cs typeface="Arial"/>
                <a:sym typeface="Arial"/>
              </a:rPr>
              <a:t>Revision Worksheet 1 </a:t>
            </a:r>
            <a:r>
              <a:rPr lang="id-ID" sz="2200">
                <a:solidFill>
                  <a:schemeClr val="dk1"/>
                </a:solidFill>
                <a:latin typeface="Arial"/>
                <a:ea typeface="Arial"/>
                <a:cs typeface="Arial"/>
                <a:sym typeface="Arial"/>
              </a:rPr>
              <a:t>(Workbook pages 13–15)</a:t>
            </a:r>
            <a:endParaRPr/>
          </a:p>
          <a:p>
            <a:pPr indent="-342900" lvl="0" marL="342900" marR="0" rtl="0" algn="l">
              <a:spcBef>
                <a:spcPts val="2400"/>
              </a:spcBef>
              <a:spcAft>
                <a:spcPts val="0"/>
              </a:spcAft>
              <a:buClr>
                <a:schemeClr val="dk1"/>
              </a:buClr>
              <a:buSzPts val="2200"/>
              <a:buFont typeface="Noto Sans Symbols"/>
              <a:buChar char="⮚"/>
            </a:pPr>
            <a:r>
              <a:rPr b="1" lang="id-ID" sz="2200">
                <a:solidFill>
                  <a:schemeClr val="dk1"/>
                </a:solidFill>
                <a:latin typeface="Arial"/>
                <a:ea typeface="Arial"/>
                <a:cs typeface="Arial"/>
                <a:sym typeface="Arial"/>
              </a:rPr>
              <a:t>Think-tank </a:t>
            </a:r>
            <a:r>
              <a:rPr lang="id-ID" sz="2200">
                <a:solidFill>
                  <a:schemeClr val="dk1"/>
                </a:solidFill>
                <a:latin typeface="Arial"/>
                <a:ea typeface="Arial"/>
                <a:cs typeface="Arial"/>
                <a:sym typeface="Arial"/>
              </a:rPr>
              <a:t>(Student Book page 21)</a:t>
            </a:r>
            <a:endParaRPr/>
          </a:p>
        </p:txBody>
      </p:sp>
      <p:sp>
        <p:nvSpPr>
          <p:cNvPr id="593" name="Google Shape;593;p49"/>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Chapter 1  </a:t>
            </a:r>
            <a:r>
              <a:rPr b="1" lang="id-ID" sz="2800">
                <a:solidFill>
                  <a:schemeClr val="lt1"/>
                </a:solidFill>
                <a:latin typeface="Arial"/>
                <a:ea typeface="Arial"/>
                <a:cs typeface="Arial"/>
                <a:sym typeface="Arial"/>
              </a:rPr>
              <a:t>Introducing Science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5"/>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128" name="Google Shape;128;p5"/>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1.1  What is Science?</a:t>
            </a:r>
            <a:endParaRPr/>
          </a:p>
        </p:txBody>
      </p:sp>
      <p:sp>
        <p:nvSpPr>
          <p:cNvPr id="129" name="Google Shape;129;p5"/>
          <p:cNvSpPr/>
          <p:nvPr/>
        </p:nvSpPr>
        <p:spPr>
          <a:xfrm flipH="1">
            <a:off x="424459" y="1895032"/>
            <a:ext cx="4251325" cy="1447800"/>
          </a:xfrm>
          <a:prstGeom prst="wedgeEllipseCallout">
            <a:avLst>
              <a:gd fmla="val 45740" name="adj1"/>
              <a:gd fmla="val 53714" name="adj2"/>
            </a:avLst>
          </a:prstGeom>
          <a:solidFill>
            <a:srgbClr val="FBD4B4"/>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a:p>
            <a:pPr indent="0" lvl="0" marL="0" marR="0" rtl="0" algn="ctr">
              <a:spcBef>
                <a:spcPts val="0"/>
              </a:spcBef>
              <a:spcAft>
                <a:spcPts val="0"/>
              </a:spcAft>
              <a:buClr>
                <a:srgbClr val="0432FF"/>
              </a:buClr>
              <a:buSzPts val="2200"/>
              <a:buFont typeface="Arial"/>
              <a:buNone/>
            </a:pPr>
            <a:r>
              <a:rPr lang="id-ID" sz="2200">
                <a:solidFill>
                  <a:srgbClr val="0432FF"/>
                </a:solidFill>
                <a:latin typeface="Arial"/>
                <a:ea typeface="Arial"/>
                <a:cs typeface="Arial"/>
                <a:sym typeface="Arial"/>
              </a:rPr>
              <a:t>What is science?</a:t>
            </a:r>
            <a:endParaRPr/>
          </a:p>
        </p:txBody>
      </p:sp>
      <p:sp>
        <p:nvSpPr>
          <p:cNvPr id="130" name="Google Shape;130;p5"/>
          <p:cNvSpPr/>
          <p:nvPr/>
        </p:nvSpPr>
        <p:spPr>
          <a:xfrm flipH="1">
            <a:off x="4427983" y="2827086"/>
            <a:ext cx="4320480" cy="1860338"/>
          </a:xfrm>
          <a:prstGeom prst="wedgeEllipseCallout">
            <a:avLst>
              <a:gd fmla="val -34784" name="adj1"/>
              <a:gd fmla="val 65808" name="adj2"/>
            </a:avLst>
          </a:prstGeom>
          <a:solidFill>
            <a:srgbClr val="C2D59B"/>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rgbClr val="0432FF"/>
              </a:buClr>
              <a:buSzPts val="2200"/>
              <a:buFont typeface="Arial"/>
              <a:buNone/>
            </a:pPr>
            <a:r>
              <a:rPr lang="id-ID" sz="2200">
                <a:solidFill>
                  <a:srgbClr val="0432FF"/>
                </a:solidFill>
                <a:latin typeface="Arial"/>
                <a:ea typeface="Arial"/>
                <a:cs typeface="Arial"/>
                <a:sym typeface="Arial"/>
              </a:rPr>
              <a:t>What are the branches of science?</a:t>
            </a:r>
            <a:endParaRPr/>
          </a:p>
        </p:txBody>
      </p:sp>
      <p:sp>
        <p:nvSpPr>
          <p:cNvPr id="131" name="Google Shape;131;p5"/>
          <p:cNvSpPr txBox="1"/>
          <p:nvPr/>
        </p:nvSpPr>
        <p:spPr>
          <a:xfrm>
            <a:off x="396875" y="836712"/>
            <a:ext cx="8037223"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d-ID" sz="2800">
                <a:solidFill>
                  <a:srgbClr val="000000"/>
                </a:solidFill>
                <a:latin typeface="Arial"/>
                <a:ea typeface="Arial"/>
                <a:cs typeface="Arial"/>
                <a:sym typeface="Arial"/>
              </a:rPr>
              <a:t>At the end of this section, you should be able to answer the following questions:</a:t>
            </a:r>
            <a:endParaRPr/>
          </a:p>
        </p:txBody>
      </p:sp>
      <p:sp>
        <p:nvSpPr>
          <p:cNvPr id="132" name="Google Shape;132;p5"/>
          <p:cNvSpPr/>
          <p:nvPr/>
        </p:nvSpPr>
        <p:spPr>
          <a:xfrm flipH="1">
            <a:off x="672259" y="4149080"/>
            <a:ext cx="4144193" cy="1731329"/>
          </a:xfrm>
          <a:prstGeom prst="wedgeEllipseCallout">
            <a:avLst>
              <a:gd fmla="val 48878" name="adj1"/>
              <a:gd fmla="val 59206" name="adj2"/>
            </a:avLst>
          </a:prstGeom>
          <a:solidFill>
            <a:srgbClr val="B7CCE4"/>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rgbClr val="0432FF"/>
              </a:buClr>
              <a:buSzPts val="2200"/>
              <a:buFont typeface="Arial"/>
              <a:buNone/>
            </a:pPr>
            <a:r>
              <a:rPr lang="id-ID" sz="2200">
                <a:solidFill>
                  <a:srgbClr val="0432FF"/>
                </a:solidFill>
                <a:latin typeface="Arial"/>
                <a:ea typeface="Arial"/>
                <a:cs typeface="Arial"/>
                <a:sym typeface="Arial"/>
              </a:rPr>
              <a:t>Identify some scientists who helped change the world.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50"/>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599" name="Google Shape;599;p50"/>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Acknowledgements</a:t>
            </a:r>
            <a:endParaRPr/>
          </a:p>
        </p:txBody>
      </p:sp>
      <p:sp>
        <p:nvSpPr>
          <p:cNvPr id="600" name="Google Shape;600;p50"/>
          <p:cNvSpPr txBox="1"/>
          <p:nvPr/>
        </p:nvSpPr>
        <p:spPr>
          <a:xfrm>
            <a:off x="0" y="702165"/>
            <a:ext cx="9324528" cy="6012003"/>
          </a:xfrm>
          <a:prstGeom prst="rect">
            <a:avLst/>
          </a:prstGeom>
          <a:noFill/>
          <a:ln>
            <a:noFill/>
          </a:ln>
        </p:spPr>
        <p:txBody>
          <a:bodyPr anchorCtr="0" anchor="b" bIns="45700" lIns="91425" spcFirstLastPara="1" rIns="91425" wrap="square" tIns="45700">
            <a:noAutofit/>
          </a:bodyPr>
          <a:lstStyle/>
          <a:p>
            <a:pPr indent="-171450" lvl="0" marL="171450" marR="0" rtl="0" algn="l">
              <a:spcBef>
                <a:spcPts val="0"/>
              </a:spcBef>
              <a:spcAft>
                <a:spcPts val="0"/>
              </a:spcAft>
              <a:buClr>
                <a:schemeClr val="dk1"/>
              </a:buClr>
              <a:buSzPts val="1200"/>
              <a:buFont typeface="Arial"/>
              <a:buChar char="•"/>
            </a:pPr>
            <a:r>
              <a:rPr lang="id-ID" sz="1200">
                <a:solidFill>
                  <a:schemeClr val="dk1"/>
                </a:solidFill>
                <a:latin typeface="Arial"/>
                <a:ea typeface="Arial"/>
                <a:cs typeface="Arial"/>
                <a:sym typeface="Arial"/>
              </a:rPr>
              <a:t>Slide 2, happy family © Wang Tom/123rf.com</a:t>
            </a:r>
            <a:endParaRPr sz="1200">
              <a:solidFill>
                <a:schemeClr val="dk1"/>
              </a:solidFill>
              <a:latin typeface="Arial"/>
              <a:ea typeface="Arial"/>
              <a:cs typeface="Arial"/>
              <a:sym typeface="Arial"/>
            </a:endParaRPr>
          </a:p>
          <a:p>
            <a:pPr indent="-171450" lvl="0" marL="171450" marR="0" rtl="0" algn="l">
              <a:spcBef>
                <a:spcPts val="240"/>
              </a:spcBef>
              <a:spcAft>
                <a:spcPts val="0"/>
              </a:spcAft>
              <a:buClr>
                <a:schemeClr val="dk1"/>
              </a:buClr>
              <a:buSzPts val="1200"/>
              <a:buFont typeface="Arial"/>
              <a:buChar char="•"/>
            </a:pPr>
            <a:r>
              <a:rPr lang="id-ID" sz="1200">
                <a:solidFill>
                  <a:schemeClr val="dk1"/>
                </a:solidFill>
                <a:latin typeface="Arial"/>
                <a:ea typeface="Arial"/>
                <a:cs typeface="Arial"/>
                <a:sym typeface="Arial"/>
              </a:rPr>
              <a:t>Slide 7, butterfly on flower © Hayk Shalunts/123rf.com; Andromeda Galaxy © erq123/123rf.com; six jet plants with air trails © aspenrock/123rf.com; laboratory glassware © TAKSHI HONMA/123rf.com; Eagle Point – Grand Canyon West Rim © Rosana Scapinello/123rf.com</a:t>
            </a:r>
            <a:endParaRPr sz="1200">
              <a:solidFill>
                <a:schemeClr val="dk1"/>
              </a:solidFill>
              <a:latin typeface="Arial"/>
              <a:ea typeface="Arial"/>
              <a:cs typeface="Arial"/>
              <a:sym typeface="Arial"/>
            </a:endParaRPr>
          </a:p>
          <a:p>
            <a:pPr indent="-171450" lvl="0" marL="171450" marR="0" rtl="0" algn="l">
              <a:spcBef>
                <a:spcPts val="240"/>
              </a:spcBef>
              <a:spcAft>
                <a:spcPts val="0"/>
              </a:spcAft>
              <a:buClr>
                <a:schemeClr val="dk1"/>
              </a:buClr>
              <a:buSzPts val="1200"/>
              <a:buFont typeface="Arial"/>
              <a:buChar char="•"/>
            </a:pPr>
            <a:r>
              <a:rPr lang="id-ID" sz="1200">
                <a:solidFill>
                  <a:schemeClr val="dk1"/>
                </a:solidFill>
                <a:latin typeface="Arial"/>
                <a:ea typeface="Arial"/>
                <a:cs typeface="Arial"/>
                <a:sym typeface="Arial"/>
              </a:rPr>
              <a:t>Slide 8, fresh lemons © Jakub Gojda/123rf.com; active joyful kids © midosemsem/123rf.com</a:t>
            </a:r>
            <a:endParaRPr sz="1200">
              <a:solidFill>
                <a:schemeClr val="dk1"/>
              </a:solidFill>
              <a:latin typeface="Arial"/>
              <a:ea typeface="Arial"/>
              <a:cs typeface="Arial"/>
              <a:sym typeface="Arial"/>
            </a:endParaRPr>
          </a:p>
          <a:p>
            <a:pPr indent="-171450" lvl="0" marL="171450" marR="0" rtl="0" algn="l">
              <a:spcBef>
                <a:spcPts val="240"/>
              </a:spcBef>
              <a:spcAft>
                <a:spcPts val="0"/>
              </a:spcAft>
              <a:buClr>
                <a:schemeClr val="dk1"/>
              </a:buClr>
              <a:buSzPts val="1200"/>
              <a:buFont typeface="Arial"/>
              <a:buChar char="•"/>
            </a:pPr>
            <a:r>
              <a:rPr lang="id-ID" sz="1200">
                <a:solidFill>
                  <a:schemeClr val="dk1"/>
                </a:solidFill>
                <a:latin typeface="Arial"/>
                <a:ea typeface="Arial"/>
                <a:cs typeface="Arial"/>
                <a:sym typeface="Arial"/>
              </a:rPr>
              <a:t>Slide 17, cross sections of plant root © Puntasit Choksawadikom/123rf.com; steaming coffee cup © Georgii Dolgykh/123rf.com</a:t>
            </a:r>
            <a:endParaRPr sz="1200">
              <a:solidFill>
                <a:schemeClr val="dk1"/>
              </a:solidFill>
              <a:latin typeface="Arial"/>
              <a:ea typeface="Arial"/>
              <a:cs typeface="Arial"/>
              <a:sym typeface="Arial"/>
            </a:endParaRPr>
          </a:p>
          <a:p>
            <a:pPr indent="-171450" lvl="0" marL="171450" marR="0" rtl="0" algn="l">
              <a:spcBef>
                <a:spcPts val="240"/>
              </a:spcBef>
              <a:spcAft>
                <a:spcPts val="0"/>
              </a:spcAft>
              <a:buClr>
                <a:schemeClr val="dk1"/>
              </a:buClr>
              <a:buSzPts val="1200"/>
              <a:buFont typeface="Arial"/>
              <a:buChar char="•"/>
            </a:pPr>
            <a:r>
              <a:rPr lang="id-ID" sz="1200">
                <a:solidFill>
                  <a:schemeClr val="dk1"/>
                </a:solidFill>
                <a:latin typeface="Arial"/>
                <a:ea typeface="Arial"/>
                <a:cs typeface="Arial"/>
                <a:sym typeface="Arial"/>
              </a:rPr>
              <a:t>Slide 18, plant © ifong/123rf.com</a:t>
            </a:r>
            <a:endParaRPr sz="1200">
              <a:solidFill>
                <a:schemeClr val="dk1"/>
              </a:solidFill>
              <a:latin typeface="Arial"/>
              <a:ea typeface="Arial"/>
              <a:cs typeface="Arial"/>
              <a:sym typeface="Arial"/>
            </a:endParaRPr>
          </a:p>
          <a:p>
            <a:pPr indent="-171450" lvl="0" marL="171450" marR="0" rtl="0" algn="l">
              <a:spcBef>
                <a:spcPts val="240"/>
              </a:spcBef>
              <a:spcAft>
                <a:spcPts val="0"/>
              </a:spcAft>
              <a:buClr>
                <a:schemeClr val="dk1"/>
              </a:buClr>
              <a:buSzPts val="1200"/>
              <a:buFont typeface="Arial"/>
              <a:buChar char="•"/>
            </a:pPr>
            <a:r>
              <a:rPr lang="id-ID" sz="1200">
                <a:solidFill>
                  <a:schemeClr val="dk1"/>
                </a:solidFill>
                <a:latin typeface="Arial"/>
                <a:ea typeface="Arial"/>
                <a:cs typeface="Arial"/>
                <a:sym typeface="Arial"/>
              </a:rPr>
              <a:t>Slide 19, cute little black girl © Sergey Novikov/123rf.com; panda in the zoo © Zeng Xianglu/123rf.com</a:t>
            </a:r>
            <a:endParaRPr sz="1200">
              <a:solidFill>
                <a:schemeClr val="dk1"/>
              </a:solidFill>
              <a:latin typeface="Arial"/>
              <a:ea typeface="Arial"/>
              <a:cs typeface="Arial"/>
              <a:sym typeface="Arial"/>
            </a:endParaRPr>
          </a:p>
          <a:p>
            <a:pPr indent="-171450" lvl="0" marL="171450" marR="0" rtl="0" algn="l">
              <a:spcBef>
                <a:spcPts val="240"/>
              </a:spcBef>
              <a:spcAft>
                <a:spcPts val="0"/>
              </a:spcAft>
              <a:buClr>
                <a:schemeClr val="dk1"/>
              </a:buClr>
              <a:buSzPts val="1200"/>
              <a:buFont typeface="Arial"/>
              <a:buChar char="•"/>
            </a:pPr>
            <a:r>
              <a:rPr lang="id-ID" sz="1200">
                <a:solidFill>
                  <a:schemeClr val="dk1"/>
                </a:solidFill>
                <a:latin typeface="Arial"/>
                <a:ea typeface="Arial"/>
                <a:cs typeface="Arial"/>
                <a:sym typeface="Arial"/>
              </a:rPr>
              <a:t>Slide 20, dangerous asphalt road with holes destroyed © Mikita Kavaliou/123rf.com</a:t>
            </a:r>
            <a:endParaRPr sz="1200">
              <a:solidFill>
                <a:schemeClr val="dk1"/>
              </a:solidFill>
              <a:latin typeface="Arial"/>
              <a:ea typeface="Arial"/>
              <a:cs typeface="Arial"/>
              <a:sym typeface="Arial"/>
            </a:endParaRPr>
          </a:p>
          <a:p>
            <a:pPr indent="-171450" lvl="0" marL="171450" marR="0" rtl="0" algn="l">
              <a:spcBef>
                <a:spcPts val="240"/>
              </a:spcBef>
              <a:spcAft>
                <a:spcPts val="0"/>
              </a:spcAft>
              <a:buClr>
                <a:schemeClr val="dk1"/>
              </a:buClr>
              <a:buSzPts val="1200"/>
              <a:buFont typeface="Arial"/>
              <a:buChar char="•"/>
            </a:pPr>
            <a:r>
              <a:rPr lang="id-ID" sz="1200">
                <a:solidFill>
                  <a:schemeClr val="dk1"/>
                </a:solidFill>
                <a:latin typeface="Arial"/>
                <a:ea typeface="Arial"/>
                <a:cs typeface="Arial"/>
                <a:sym typeface="Arial"/>
              </a:rPr>
              <a:t>Slide 22, cute Indian boy thinking © Nikhil Patil/123rf.com</a:t>
            </a:r>
            <a:endParaRPr sz="1200">
              <a:solidFill>
                <a:schemeClr val="dk1"/>
              </a:solidFill>
              <a:latin typeface="Arial"/>
              <a:ea typeface="Arial"/>
              <a:cs typeface="Arial"/>
              <a:sym typeface="Arial"/>
            </a:endParaRPr>
          </a:p>
          <a:p>
            <a:pPr indent="-171450" lvl="0" marL="171450" marR="0" rtl="0" algn="l">
              <a:spcBef>
                <a:spcPts val="240"/>
              </a:spcBef>
              <a:spcAft>
                <a:spcPts val="0"/>
              </a:spcAft>
              <a:buClr>
                <a:schemeClr val="dk1"/>
              </a:buClr>
              <a:buSzPts val="1200"/>
              <a:buFont typeface="Arial"/>
              <a:buChar char="•"/>
            </a:pPr>
            <a:r>
              <a:rPr lang="id-ID" sz="1200">
                <a:solidFill>
                  <a:schemeClr val="dk1"/>
                </a:solidFill>
                <a:latin typeface="Arial"/>
                <a:ea typeface="Arial"/>
                <a:cs typeface="Arial"/>
                <a:sym typeface="Arial"/>
              </a:rPr>
              <a:t>Slide 26, girl carrying out an experiment © Sergiy Bykhunenko/123rf.com</a:t>
            </a:r>
            <a:endParaRPr sz="1200">
              <a:solidFill>
                <a:schemeClr val="dk1"/>
              </a:solidFill>
              <a:latin typeface="Arial"/>
              <a:ea typeface="Arial"/>
              <a:cs typeface="Arial"/>
              <a:sym typeface="Arial"/>
            </a:endParaRPr>
          </a:p>
          <a:p>
            <a:pPr indent="-171450" lvl="0" marL="171450" marR="0" rtl="0" algn="l">
              <a:spcBef>
                <a:spcPts val="240"/>
              </a:spcBef>
              <a:spcAft>
                <a:spcPts val="0"/>
              </a:spcAft>
              <a:buClr>
                <a:schemeClr val="dk1"/>
              </a:buClr>
              <a:buSzPts val="1200"/>
              <a:buFont typeface="Arial"/>
              <a:buChar char="•"/>
            </a:pPr>
            <a:r>
              <a:rPr lang="id-ID" sz="1200">
                <a:solidFill>
                  <a:schemeClr val="dk1"/>
                </a:solidFill>
                <a:latin typeface="Arial"/>
                <a:ea typeface="Arial"/>
                <a:cs typeface="Arial"/>
                <a:sym typeface="Arial"/>
              </a:rPr>
              <a:t>Slide 35, test tube © MCE/MCE; boiling tube © MCE/MCE</a:t>
            </a:r>
            <a:endParaRPr sz="1200">
              <a:solidFill>
                <a:schemeClr val="dk1"/>
              </a:solidFill>
              <a:latin typeface="Arial"/>
              <a:ea typeface="Arial"/>
              <a:cs typeface="Arial"/>
              <a:sym typeface="Arial"/>
            </a:endParaRPr>
          </a:p>
          <a:p>
            <a:pPr indent="-171450" lvl="0" marL="171450" marR="0" rtl="0" algn="l">
              <a:spcBef>
                <a:spcPts val="240"/>
              </a:spcBef>
              <a:spcAft>
                <a:spcPts val="0"/>
              </a:spcAft>
              <a:buClr>
                <a:schemeClr val="dk1"/>
              </a:buClr>
              <a:buSzPts val="1200"/>
              <a:buFont typeface="Arial"/>
              <a:buChar char="•"/>
            </a:pPr>
            <a:r>
              <a:rPr lang="id-ID" sz="1200">
                <a:solidFill>
                  <a:schemeClr val="dk1"/>
                </a:solidFill>
                <a:latin typeface="Arial"/>
                <a:ea typeface="Arial"/>
                <a:cs typeface="Arial"/>
                <a:sym typeface="Arial"/>
              </a:rPr>
              <a:t>Slide 35, beaker © MCE/MCE; conical flask © MCE/MCE; burette © MCE/MCE; flat-bottomed flask © MCE/MCE; round-bottomed flask © MCE/MCE; measuring cylinder © MCE/MCE</a:t>
            </a:r>
            <a:endParaRPr sz="1200">
              <a:solidFill>
                <a:schemeClr val="dk1"/>
              </a:solidFill>
              <a:latin typeface="Arial"/>
              <a:ea typeface="Arial"/>
              <a:cs typeface="Arial"/>
              <a:sym typeface="Arial"/>
            </a:endParaRPr>
          </a:p>
          <a:p>
            <a:pPr indent="-171450" lvl="0" marL="171450" marR="0" rtl="0" algn="l">
              <a:spcBef>
                <a:spcPts val="240"/>
              </a:spcBef>
              <a:spcAft>
                <a:spcPts val="0"/>
              </a:spcAft>
              <a:buClr>
                <a:schemeClr val="dk1"/>
              </a:buClr>
              <a:buSzPts val="1200"/>
              <a:buFont typeface="Arial"/>
              <a:buChar char="•"/>
            </a:pPr>
            <a:r>
              <a:rPr lang="id-ID" sz="1200">
                <a:solidFill>
                  <a:schemeClr val="dk1"/>
                </a:solidFill>
                <a:latin typeface="Arial"/>
                <a:ea typeface="Arial"/>
                <a:cs typeface="Arial"/>
                <a:sym typeface="Arial"/>
              </a:rPr>
              <a:t>Slide 36, pipette © MCE/MCE; thistle funnel © MCE/MCE; filter funnel © MCE/MCE; glass jar © MCE/MCE</a:t>
            </a:r>
            <a:endParaRPr/>
          </a:p>
          <a:p>
            <a:pPr indent="-171450" lvl="0" marL="171450" marR="0" rtl="0" algn="l">
              <a:spcBef>
                <a:spcPts val="240"/>
              </a:spcBef>
              <a:spcAft>
                <a:spcPts val="0"/>
              </a:spcAft>
              <a:buClr>
                <a:schemeClr val="dk1"/>
              </a:buClr>
              <a:buSzPts val="1200"/>
              <a:buFont typeface="Arial"/>
              <a:buChar char="•"/>
            </a:pPr>
            <a:r>
              <a:rPr lang="id-ID" sz="1200">
                <a:solidFill>
                  <a:schemeClr val="dk1"/>
                </a:solidFill>
                <a:latin typeface="Arial"/>
                <a:ea typeface="Arial"/>
                <a:cs typeface="Arial"/>
                <a:sym typeface="Arial"/>
              </a:rPr>
              <a:t>Slide 37, bell jar © MCE/MCE; evaporating dish © MCE/MCE; crucible © MCE/MCE; water trough © MCE/MCE; tripod stand © MCE/MCE; displacement can © MCE/MCE</a:t>
            </a:r>
            <a:endParaRPr sz="1200">
              <a:solidFill>
                <a:schemeClr val="dk1"/>
              </a:solidFill>
              <a:latin typeface="Arial"/>
              <a:ea typeface="Arial"/>
              <a:cs typeface="Arial"/>
              <a:sym typeface="Arial"/>
            </a:endParaRPr>
          </a:p>
          <a:p>
            <a:pPr indent="-171450" lvl="0" marL="171450" marR="0" rtl="0" algn="l">
              <a:spcBef>
                <a:spcPts val="240"/>
              </a:spcBef>
              <a:spcAft>
                <a:spcPts val="0"/>
              </a:spcAft>
              <a:buClr>
                <a:schemeClr val="dk1"/>
              </a:buClr>
              <a:buSzPts val="1200"/>
              <a:buFont typeface="Arial"/>
              <a:buChar char="•"/>
            </a:pPr>
            <a:r>
              <a:rPr lang="id-ID" sz="1200">
                <a:solidFill>
                  <a:schemeClr val="dk1"/>
                </a:solidFill>
                <a:latin typeface="Arial"/>
                <a:ea typeface="Arial"/>
                <a:cs typeface="Arial"/>
                <a:sym typeface="Arial"/>
              </a:rPr>
              <a:t>Slide 38, retort stand © MCE/MCE; Bunsen burner and its outline diagram © MCE/MCE</a:t>
            </a:r>
            <a:endParaRPr/>
          </a:p>
          <a:p>
            <a:pPr indent="-171450" lvl="0" marL="171450" marR="0" rtl="0" algn="l">
              <a:spcBef>
                <a:spcPts val="240"/>
              </a:spcBef>
              <a:spcAft>
                <a:spcPts val="0"/>
              </a:spcAft>
              <a:buClr>
                <a:schemeClr val="dk1"/>
              </a:buClr>
              <a:buSzPts val="1200"/>
              <a:buFont typeface="Arial"/>
              <a:buChar char="•"/>
            </a:pPr>
            <a:r>
              <a:rPr lang="id-ID" sz="1200">
                <a:solidFill>
                  <a:schemeClr val="dk1"/>
                </a:solidFill>
                <a:latin typeface="Arial"/>
                <a:ea typeface="Arial"/>
                <a:cs typeface="Arial"/>
                <a:sym typeface="Arial"/>
              </a:rPr>
              <a:t>Slide 41, Dolly, the first cloned mammal © neverbutterfly/Wikipedia.com; maize © Inspirestock International – Exclusive Contributor/123rf.com</a:t>
            </a:r>
            <a:endParaRPr sz="1200">
              <a:solidFill>
                <a:schemeClr val="dk1"/>
              </a:solidFill>
              <a:latin typeface="Arial"/>
              <a:ea typeface="Arial"/>
              <a:cs typeface="Arial"/>
              <a:sym typeface="Arial"/>
            </a:endParaRPr>
          </a:p>
          <a:p>
            <a:pPr indent="-171450" lvl="0" marL="171450" marR="0" rtl="0" algn="l">
              <a:spcBef>
                <a:spcPts val="240"/>
              </a:spcBef>
              <a:spcAft>
                <a:spcPts val="0"/>
              </a:spcAft>
              <a:buClr>
                <a:schemeClr val="dk1"/>
              </a:buClr>
              <a:buSzPts val="1200"/>
              <a:buFont typeface="Arial"/>
              <a:buChar char="•"/>
            </a:pPr>
            <a:r>
              <a:rPr lang="id-ID" sz="1200">
                <a:solidFill>
                  <a:schemeClr val="dk1"/>
                </a:solidFill>
                <a:latin typeface="Arial"/>
                <a:ea typeface="Arial"/>
                <a:cs typeface="Arial"/>
                <a:sym typeface="Arial"/>
              </a:rPr>
              <a:t>Slide 43, plane landing © rebius/123rf.com; space satellite orbiting Earth © Andrey Armyagov/123rf.com; interface navigator on a screen © prykhodov/123rf.com; computer with online shopping site © prykhodov/123rf.com</a:t>
            </a:r>
            <a:endParaRPr/>
          </a:p>
          <a:p>
            <a:pPr indent="-171450" lvl="0" marL="171450" marR="0" rtl="0" algn="l">
              <a:spcBef>
                <a:spcPts val="240"/>
              </a:spcBef>
              <a:spcAft>
                <a:spcPts val="0"/>
              </a:spcAft>
              <a:buClr>
                <a:schemeClr val="dk1"/>
              </a:buClr>
              <a:buSzPts val="1200"/>
              <a:buFont typeface="Arial"/>
              <a:buChar char="•"/>
            </a:pPr>
            <a:r>
              <a:rPr lang="id-ID" sz="1200">
                <a:solidFill>
                  <a:schemeClr val="dk1"/>
                </a:solidFill>
                <a:latin typeface="Arial"/>
                <a:ea typeface="Arial"/>
                <a:cs typeface="Arial"/>
                <a:sym typeface="Arial"/>
              </a:rPr>
              <a:t>Slide 44, rice plant in a paddy field © nito500/123rf.com; scoops of fruit sherbet © tobi/123rf.com</a:t>
            </a:r>
            <a:endParaRPr sz="1200">
              <a:solidFill>
                <a:schemeClr val="dk1"/>
              </a:solidFill>
              <a:latin typeface="Arial"/>
              <a:ea typeface="Arial"/>
              <a:cs typeface="Arial"/>
              <a:sym typeface="Arial"/>
            </a:endParaRPr>
          </a:p>
          <a:p>
            <a:pPr indent="-171450" lvl="0" marL="171450" marR="0" rtl="0" algn="l">
              <a:spcBef>
                <a:spcPts val="240"/>
              </a:spcBef>
              <a:spcAft>
                <a:spcPts val="0"/>
              </a:spcAft>
              <a:buClr>
                <a:schemeClr val="dk1"/>
              </a:buClr>
              <a:buSzPts val="1200"/>
              <a:buFont typeface="Arial"/>
              <a:buChar char="•"/>
            </a:pPr>
            <a:r>
              <a:rPr lang="id-ID" sz="1200">
                <a:solidFill>
                  <a:schemeClr val="dk1"/>
                </a:solidFill>
                <a:latin typeface="Arial"/>
                <a:ea typeface="Arial"/>
                <a:cs typeface="Arial"/>
                <a:sym typeface="Arial"/>
              </a:rPr>
              <a:t>Slide 45, New Horizons spacecraft at Pluto © Vadim Sadovski [Pluto – New horizons spacecraft. This image elements furnished by NASA.]/123rf.com; Asian lady on CT scan bed © Anek Suwannaphoom/123rf.com; Maglev train © cyoginan/123rf.com</a:t>
            </a:r>
            <a:endParaRPr/>
          </a:p>
          <a:p>
            <a:pPr indent="-95250" lvl="0" marL="171450" marR="0" rtl="0" algn="l">
              <a:spcBef>
                <a:spcPts val="240"/>
              </a:spcBef>
              <a:spcAft>
                <a:spcPts val="0"/>
              </a:spcAft>
              <a:buClr>
                <a:srgbClr val="888888"/>
              </a:buClr>
              <a:buSzPts val="1200"/>
              <a:buFont typeface="Arial"/>
              <a:buNone/>
            </a:pPr>
            <a:r>
              <a:t/>
            </a:r>
            <a:endParaRPr sz="1200">
              <a:solidFill>
                <a:schemeClr val="dk1"/>
              </a:solidFill>
              <a:latin typeface="Arial"/>
              <a:ea typeface="Arial"/>
              <a:cs typeface="Arial"/>
              <a:sym typeface="Arial"/>
            </a:endParaRPr>
          </a:p>
          <a:p>
            <a:pPr indent="-95250" lvl="0" marL="171450" marR="0" rtl="0" algn="l">
              <a:spcBef>
                <a:spcPts val="240"/>
              </a:spcBef>
              <a:spcAft>
                <a:spcPts val="0"/>
              </a:spcAft>
              <a:buClr>
                <a:srgbClr val="888888"/>
              </a:buClr>
              <a:buSzPts val="1200"/>
              <a:buFont typeface="Arial"/>
              <a:buNone/>
            </a:pPr>
            <a:r>
              <a:t/>
            </a:r>
            <a:endParaRPr sz="1200">
              <a:solidFill>
                <a:schemeClr val="dk1"/>
              </a:solidFill>
              <a:latin typeface="Arial"/>
              <a:ea typeface="Arial"/>
              <a:cs typeface="Arial"/>
              <a:sym typeface="Arial"/>
            </a:endParaRPr>
          </a:p>
          <a:p>
            <a:pPr indent="-95250" lvl="0" marL="171450" marR="0" rtl="0" algn="l">
              <a:spcBef>
                <a:spcPts val="240"/>
              </a:spcBef>
              <a:spcAft>
                <a:spcPts val="0"/>
              </a:spcAft>
              <a:buClr>
                <a:srgbClr val="888888"/>
              </a:buClr>
              <a:buSzPts val="1200"/>
              <a:buFont typeface="Arial"/>
              <a:buNone/>
            </a:pPr>
            <a:r>
              <a:t/>
            </a:r>
            <a:endParaRPr sz="1200">
              <a:solidFill>
                <a:schemeClr val="dk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1"/>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606" name="Google Shape;606;p51"/>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Acknowledgements</a:t>
            </a:r>
            <a:endParaRPr/>
          </a:p>
        </p:txBody>
      </p:sp>
      <p:sp>
        <p:nvSpPr>
          <p:cNvPr id="607" name="Google Shape;607;p51"/>
          <p:cNvSpPr txBox="1"/>
          <p:nvPr/>
        </p:nvSpPr>
        <p:spPr>
          <a:xfrm>
            <a:off x="0" y="9769"/>
            <a:ext cx="9054089" cy="2051080"/>
          </a:xfrm>
          <a:prstGeom prst="rect">
            <a:avLst/>
          </a:prstGeom>
          <a:noFill/>
          <a:ln>
            <a:noFill/>
          </a:ln>
        </p:spPr>
        <p:txBody>
          <a:bodyPr anchorCtr="0" anchor="b" bIns="45700" lIns="91425" spcFirstLastPara="1" rIns="91425" wrap="square" tIns="45700">
            <a:noAutofit/>
          </a:bodyPr>
          <a:lstStyle/>
          <a:p>
            <a:pPr indent="-98425" lvl="0" marL="171450" marR="0" rtl="0" algn="l">
              <a:spcBef>
                <a:spcPts val="0"/>
              </a:spcBef>
              <a:spcAft>
                <a:spcPts val="0"/>
              </a:spcAft>
              <a:buClr>
                <a:srgbClr val="888888"/>
              </a:buClr>
              <a:buSzPts val="1150"/>
              <a:buFont typeface="Arial"/>
              <a:buNone/>
            </a:pPr>
            <a:r>
              <a:t/>
            </a:r>
            <a:endParaRPr sz="1150">
              <a:solidFill>
                <a:srgbClr val="888888"/>
              </a:solidFill>
              <a:latin typeface="Arial"/>
              <a:ea typeface="Arial"/>
              <a:cs typeface="Arial"/>
              <a:sym typeface="Arial"/>
            </a:endParaRPr>
          </a:p>
          <a:p>
            <a:pPr indent="-171450" lvl="0" marL="171450" marR="0" rtl="0" algn="l">
              <a:spcBef>
                <a:spcPts val="230"/>
              </a:spcBef>
              <a:spcAft>
                <a:spcPts val="0"/>
              </a:spcAft>
              <a:buClr>
                <a:schemeClr val="dk1"/>
              </a:buClr>
              <a:buSzPts val="1150"/>
              <a:buFont typeface="Arial"/>
              <a:buChar char="•"/>
            </a:pPr>
            <a:r>
              <a:rPr lang="id-ID" sz="1150">
                <a:solidFill>
                  <a:schemeClr val="dk1"/>
                </a:solidFill>
                <a:latin typeface="Arial"/>
                <a:ea typeface="Arial"/>
                <a:cs typeface="Arial"/>
                <a:sym typeface="Arial"/>
              </a:rPr>
              <a:t>Slide 46, young smiling man in VR goggles shooting © Dinish Tolipov/123rf.com; drone delivering pizza box © Milosh Kojadinovich/123rf.com; black robotic vacuum © krolfoto/123rf.com; humanoid robot hand with a king chessman © limbi007/123rf.com; powerful explosion of atomic bomb © Natalia Romanova/123rf.com; businessman looking at laptop © Wavebreak Media Ltd/123rf.com; man handprint showing stop cyberbullying © Milovan Paunic/123rf.com; heavy industrial coal powered electricity plant © Rudmer Zwerver/123rf.com</a:t>
            </a:r>
            <a:endParaRPr sz="1150">
              <a:solidFill>
                <a:schemeClr val="dk1"/>
              </a:solidFill>
              <a:latin typeface="Arial"/>
              <a:ea typeface="Arial"/>
              <a:cs typeface="Arial"/>
              <a:sym typeface="Arial"/>
            </a:endParaRPr>
          </a:p>
          <a:p>
            <a:pPr indent="-171450" lvl="0" marL="171450" marR="0" rtl="0" algn="l">
              <a:spcBef>
                <a:spcPts val="230"/>
              </a:spcBef>
              <a:spcAft>
                <a:spcPts val="0"/>
              </a:spcAft>
              <a:buClr>
                <a:schemeClr val="dk1"/>
              </a:buClr>
              <a:buSzPts val="1150"/>
              <a:buFont typeface="Arial"/>
              <a:buChar char="•"/>
            </a:pPr>
            <a:r>
              <a:rPr lang="id-ID" sz="1150">
                <a:solidFill>
                  <a:schemeClr val="dk1"/>
                </a:solidFill>
                <a:latin typeface="Arial"/>
                <a:ea typeface="Arial"/>
                <a:cs typeface="Arial"/>
                <a:sym typeface="Arial"/>
              </a:rPr>
              <a:t>Slide 47, completely destroyed two-storey brick building © Андрей Радченко/123rf.com</a:t>
            </a:r>
            <a:endParaRPr sz="115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6"/>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139" name="Google Shape;139;p6"/>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1.1  What Is Science?</a:t>
            </a:r>
            <a:endParaRPr b="0" sz="2800">
              <a:solidFill>
                <a:schemeClr val="lt1"/>
              </a:solidFill>
              <a:latin typeface="Arial"/>
              <a:ea typeface="Arial"/>
              <a:cs typeface="Arial"/>
              <a:sym typeface="Arial"/>
            </a:endParaRPr>
          </a:p>
        </p:txBody>
      </p:sp>
      <p:sp>
        <p:nvSpPr>
          <p:cNvPr id="140" name="Google Shape;140;p6"/>
          <p:cNvSpPr txBox="1"/>
          <p:nvPr/>
        </p:nvSpPr>
        <p:spPr>
          <a:xfrm>
            <a:off x="104481" y="721514"/>
            <a:ext cx="9039519"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d-ID" sz="2800">
                <a:solidFill>
                  <a:srgbClr val="000000"/>
                </a:solidFill>
                <a:latin typeface="Arial"/>
                <a:ea typeface="Arial"/>
                <a:cs typeface="Arial"/>
                <a:sym typeface="Arial"/>
              </a:rPr>
              <a:t>Science is the study of nature by </a:t>
            </a:r>
            <a:r>
              <a:rPr b="1" lang="id-ID" sz="2800">
                <a:solidFill>
                  <a:schemeClr val="dk1"/>
                </a:solidFill>
                <a:latin typeface="Arial"/>
                <a:ea typeface="Arial"/>
                <a:cs typeface="Arial"/>
                <a:sym typeface="Arial"/>
              </a:rPr>
              <a:t>making observations </a:t>
            </a:r>
            <a:r>
              <a:rPr lang="id-ID" sz="2800">
                <a:solidFill>
                  <a:srgbClr val="000000"/>
                </a:solidFill>
                <a:latin typeface="Arial"/>
                <a:ea typeface="Arial"/>
                <a:cs typeface="Arial"/>
                <a:sym typeface="Arial"/>
              </a:rPr>
              <a:t>and </a:t>
            </a:r>
            <a:r>
              <a:rPr b="1" lang="id-ID" sz="2800">
                <a:solidFill>
                  <a:schemeClr val="dk1"/>
                </a:solidFill>
                <a:latin typeface="Arial"/>
                <a:ea typeface="Arial"/>
                <a:cs typeface="Arial"/>
                <a:sym typeface="Arial"/>
              </a:rPr>
              <a:t>doing experiments</a:t>
            </a:r>
            <a:r>
              <a:rPr lang="id-ID" sz="2800">
                <a:solidFill>
                  <a:srgbClr val="000000"/>
                </a:solidFill>
                <a:latin typeface="Arial"/>
                <a:ea typeface="Arial"/>
                <a:cs typeface="Arial"/>
                <a:sym typeface="Arial"/>
              </a:rPr>
              <a:t>. </a:t>
            </a:r>
            <a:endParaRPr sz="2800">
              <a:solidFill>
                <a:srgbClr val="000000"/>
              </a:solidFill>
              <a:latin typeface="Arial"/>
              <a:ea typeface="Arial"/>
              <a:cs typeface="Arial"/>
              <a:sym typeface="Arial"/>
            </a:endParaRPr>
          </a:p>
        </p:txBody>
      </p:sp>
      <p:sp>
        <p:nvSpPr>
          <p:cNvPr id="141" name="Google Shape;141;p6"/>
          <p:cNvSpPr/>
          <p:nvPr/>
        </p:nvSpPr>
        <p:spPr>
          <a:xfrm>
            <a:off x="3214670" y="1916831"/>
            <a:ext cx="2719098" cy="2181257"/>
          </a:xfrm>
          <a:prstGeom prst="ellipse">
            <a:avLst/>
          </a:prstGeom>
          <a:noFill/>
          <a:ln cap="flat" cmpd="sng" w="38100">
            <a:solidFill>
              <a:srgbClr val="E36C09"/>
            </a:solidFill>
            <a:prstDash val="lgDash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2" name="Google Shape;142;p6"/>
          <p:cNvSpPr/>
          <p:nvPr/>
        </p:nvSpPr>
        <p:spPr>
          <a:xfrm>
            <a:off x="3357553" y="2027909"/>
            <a:ext cx="2399205" cy="1901157"/>
          </a:xfrm>
          <a:prstGeom prst="ellipse">
            <a:avLst/>
          </a:prstGeom>
          <a:solidFill>
            <a:srgbClr val="E5B8B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id-ID" sz="2800">
                <a:solidFill>
                  <a:schemeClr val="dk1"/>
                </a:solidFill>
                <a:latin typeface="Arial"/>
                <a:ea typeface="Arial"/>
                <a:cs typeface="Arial"/>
                <a:sym typeface="Arial"/>
              </a:rPr>
              <a:t>Science includes</a:t>
            </a:r>
            <a:endParaRPr/>
          </a:p>
        </p:txBody>
      </p:sp>
      <p:sp>
        <p:nvSpPr>
          <p:cNvPr id="143" name="Google Shape;143;p6"/>
          <p:cNvSpPr/>
          <p:nvPr/>
        </p:nvSpPr>
        <p:spPr>
          <a:xfrm>
            <a:off x="301497" y="2149270"/>
            <a:ext cx="2141615" cy="1627347"/>
          </a:xfrm>
          <a:prstGeom prst="ellipse">
            <a:avLst/>
          </a:prstGeom>
          <a:solidFill>
            <a:srgbClr val="FABF8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id-ID" sz="2200">
                <a:solidFill>
                  <a:schemeClr val="dk1"/>
                </a:solidFill>
                <a:latin typeface="Arial"/>
                <a:ea typeface="Arial"/>
                <a:cs typeface="Arial"/>
                <a:sym typeface="Arial"/>
              </a:rPr>
              <a:t>Geology</a:t>
            </a:r>
            <a:endParaRPr/>
          </a:p>
        </p:txBody>
      </p:sp>
      <p:sp>
        <p:nvSpPr>
          <p:cNvPr id="144" name="Google Shape;144;p6"/>
          <p:cNvSpPr/>
          <p:nvPr/>
        </p:nvSpPr>
        <p:spPr>
          <a:xfrm>
            <a:off x="854449" y="4285779"/>
            <a:ext cx="2334171" cy="1653242"/>
          </a:xfrm>
          <a:prstGeom prst="ellipse">
            <a:avLst/>
          </a:prstGeom>
          <a:solidFill>
            <a:srgbClr val="D6E3B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id-ID" sz="2200">
                <a:solidFill>
                  <a:schemeClr val="dk1"/>
                </a:solidFill>
                <a:latin typeface="Arial"/>
                <a:ea typeface="Arial"/>
                <a:cs typeface="Arial"/>
                <a:sym typeface="Arial"/>
              </a:rPr>
              <a:t>Chemistry</a:t>
            </a:r>
            <a:endParaRPr/>
          </a:p>
        </p:txBody>
      </p:sp>
      <p:sp>
        <p:nvSpPr>
          <p:cNvPr id="145" name="Google Shape;145;p6"/>
          <p:cNvSpPr/>
          <p:nvPr/>
        </p:nvSpPr>
        <p:spPr>
          <a:xfrm>
            <a:off x="3575923" y="4798015"/>
            <a:ext cx="2079303" cy="1539996"/>
          </a:xfrm>
          <a:prstGeom prst="ellipse">
            <a:avLst/>
          </a:prstGeom>
          <a:solidFill>
            <a:srgbClr val="CCC0D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id-ID" sz="2200">
                <a:solidFill>
                  <a:schemeClr val="dk1"/>
                </a:solidFill>
                <a:latin typeface="Arial"/>
                <a:ea typeface="Arial"/>
                <a:cs typeface="Arial"/>
                <a:sym typeface="Arial"/>
              </a:rPr>
              <a:t>Physics</a:t>
            </a:r>
            <a:endParaRPr/>
          </a:p>
        </p:txBody>
      </p:sp>
      <p:sp>
        <p:nvSpPr>
          <p:cNvPr id="146" name="Google Shape;146;p6"/>
          <p:cNvSpPr/>
          <p:nvPr/>
        </p:nvSpPr>
        <p:spPr>
          <a:xfrm>
            <a:off x="6734479" y="2163728"/>
            <a:ext cx="2091793" cy="1607054"/>
          </a:xfrm>
          <a:prstGeom prst="ellipse">
            <a:avLst/>
          </a:prstGeom>
          <a:solidFill>
            <a:srgbClr val="D8D8D8"/>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id-ID" sz="2200">
                <a:solidFill>
                  <a:schemeClr val="dk1"/>
                </a:solidFill>
                <a:latin typeface="Arial"/>
                <a:ea typeface="Arial"/>
                <a:cs typeface="Arial"/>
                <a:sym typeface="Arial"/>
              </a:rPr>
              <a:t>Biology</a:t>
            </a:r>
            <a:endParaRPr/>
          </a:p>
        </p:txBody>
      </p:sp>
      <p:sp>
        <p:nvSpPr>
          <p:cNvPr id="147" name="Google Shape;147;p6"/>
          <p:cNvSpPr/>
          <p:nvPr/>
        </p:nvSpPr>
        <p:spPr>
          <a:xfrm>
            <a:off x="6196421" y="4323795"/>
            <a:ext cx="2420509" cy="1615226"/>
          </a:xfrm>
          <a:prstGeom prst="ellipse">
            <a:avLst/>
          </a:prstGeom>
          <a:solidFill>
            <a:srgbClr val="B6DDE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id-ID" sz="2200">
                <a:solidFill>
                  <a:schemeClr val="dk1"/>
                </a:solidFill>
                <a:latin typeface="Arial"/>
                <a:ea typeface="Arial"/>
                <a:cs typeface="Arial"/>
                <a:sym typeface="Arial"/>
              </a:rPr>
              <a:t>Astronomy</a:t>
            </a:r>
            <a:endParaRPr/>
          </a:p>
        </p:txBody>
      </p:sp>
      <p:cxnSp>
        <p:nvCxnSpPr>
          <p:cNvPr id="148" name="Google Shape;148;p6"/>
          <p:cNvCxnSpPr>
            <a:stCxn id="141" idx="2"/>
            <a:endCxn id="143" idx="6"/>
          </p:cNvCxnSpPr>
          <p:nvPr/>
        </p:nvCxnSpPr>
        <p:spPr>
          <a:xfrm rot="10800000">
            <a:off x="2443070" y="2963060"/>
            <a:ext cx="771600" cy="44400"/>
          </a:xfrm>
          <a:prstGeom prst="straightConnector1">
            <a:avLst/>
          </a:prstGeom>
          <a:noFill/>
          <a:ln cap="flat" cmpd="sng" w="25400">
            <a:solidFill>
              <a:srgbClr val="953734"/>
            </a:solidFill>
            <a:prstDash val="solid"/>
            <a:round/>
            <a:headEnd len="sm" w="sm" type="none"/>
            <a:tailEnd len="med" w="med" type="oval"/>
          </a:ln>
          <a:effectLst>
            <a:outerShdw blurRad="40000" rotWithShape="0" dir="5400000" dist="20000">
              <a:srgbClr val="000000">
                <a:alpha val="37647"/>
              </a:srgbClr>
            </a:outerShdw>
          </a:effectLst>
        </p:spPr>
      </p:cxnSp>
      <p:cxnSp>
        <p:nvCxnSpPr>
          <p:cNvPr id="149" name="Google Shape;149;p6"/>
          <p:cNvCxnSpPr/>
          <p:nvPr/>
        </p:nvCxnSpPr>
        <p:spPr>
          <a:xfrm flipH="1">
            <a:off x="2584793" y="3693464"/>
            <a:ext cx="911031" cy="621078"/>
          </a:xfrm>
          <a:prstGeom prst="straightConnector1">
            <a:avLst/>
          </a:prstGeom>
          <a:noFill/>
          <a:ln cap="flat" cmpd="sng" w="25400">
            <a:solidFill>
              <a:srgbClr val="953734"/>
            </a:solidFill>
            <a:prstDash val="solid"/>
            <a:round/>
            <a:headEnd len="sm" w="sm" type="none"/>
            <a:tailEnd len="med" w="med" type="oval"/>
          </a:ln>
          <a:effectLst>
            <a:outerShdw blurRad="40000" rotWithShape="0" dir="5400000" dist="20000">
              <a:srgbClr val="000000">
                <a:alpha val="37647"/>
              </a:srgbClr>
            </a:outerShdw>
          </a:effectLst>
        </p:spPr>
      </p:cxnSp>
      <p:cxnSp>
        <p:nvCxnSpPr>
          <p:cNvPr id="150" name="Google Shape;150;p6"/>
          <p:cNvCxnSpPr>
            <a:endCxn id="146" idx="2"/>
          </p:cNvCxnSpPr>
          <p:nvPr/>
        </p:nvCxnSpPr>
        <p:spPr>
          <a:xfrm>
            <a:off x="5940379" y="2901855"/>
            <a:ext cx="794100" cy="65400"/>
          </a:xfrm>
          <a:prstGeom prst="straightConnector1">
            <a:avLst/>
          </a:prstGeom>
          <a:noFill/>
          <a:ln cap="flat" cmpd="sng" w="25400">
            <a:solidFill>
              <a:srgbClr val="953734"/>
            </a:solidFill>
            <a:prstDash val="solid"/>
            <a:round/>
            <a:headEnd len="sm" w="sm" type="none"/>
            <a:tailEnd len="med" w="med" type="oval"/>
          </a:ln>
          <a:effectLst>
            <a:outerShdw blurRad="40000" rotWithShape="0" dir="5400000" dist="20000">
              <a:srgbClr val="000000">
                <a:alpha val="37647"/>
              </a:srgbClr>
            </a:outerShdw>
          </a:effectLst>
        </p:spPr>
      </p:cxnSp>
      <p:cxnSp>
        <p:nvCxnSpPr>
          <p:cNvPr id="151" name="Google Shape;151;p6"/>
          <p:cNvCxnSpPr/>
          <p:nvPr/>
        </p:nvCxnSpPr>
        <p:spPr>
          <a:xfrm>
            <a:off x="5655226" y="3639831"/>
            <a:ext cx="960283" cy="919486"/>
          </a:xfrm>
          <a:prstGeom prst="straightConnector1">
            <a:avLst/>
          </a:prstGeom>
          <a:noFill/>
          <a:ln cap="flat" cmpd="sng" w="25400">
            <a:solidFill>
              <a:srgbClr val="953734"/>
            </a:solidFill>
            <a:prstDash val="solid"/>
            <a:round/>
            <a:headEnd len="sm" w="sm" type="none"/>
            <a:tailEnd len="med" w="med" type="oval"/>
          </a:ln>
          <a:effectLst>
            <a:outerShdw blurRad="40000" rotWithShape="0" dir="5400000" dist="20000">
              <a:srgbClr val="000000">
                <a:alpha val="37647"/>
              </a:srgbClr>
            </a:outerShdw>
          </a:effectLst>
        </p:spPr>
      </p:cxnSp>
      <p:cxnSp>
        <p:nvCxnSpPr>
          <p:cNvPr id="152" name="Google Shape;152;p6"/>
          <p:cNvCxnSpPr>
            <a:endCxn id="145" idx="0"/>
          </p:cNvCxnSpPr>
          <p:nvPr/>
        </p:nvCxnSpPr>
        <p:spPr>
          <a:xfrm>
            <a:off x="4505475" y="4051915"/>
            <a:ext cx="110100" cy="746100"/>
          </a:xfrm>
          <a:prstGeom prst="straightConnector1">
            <a:avLst/>
          </a:prstGeom>
          <a:noFill/>
          <a:ln cap="flat" cmpd="sng" w="25400">
            <a:solidFill>
              <a:srgbClr val="953734"/>
            </a:solidFill>
            <a:prstDash val="solid"/>
            <a:round/>
            <a:headEnd len="sm" w="sm" type="none"/>
            <a:tailEnd len="med" w="med" type="oval"/>
          </a:ln>
          <a:effectLst>
            <a:outerShdw blurRad="40000" rotWithShape="0" dir="5400000" dist="20000">
              <a:srgbClr val="000000">
                <a:alpha val="37647"/>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7"/>
          <p:cNvSpPr/>
          <p:nvPr/>
        </p:nvSpPr>
        <p:spPr>
          <a:xfrm>
            <a:off x="280479" y="844307"/>
            <a:ext cx="5330967" cy="655023"/>
          </a:xfrm>
          <a:prstGeom prst="homePlate">
            <a:avLst>
              <a:gd fmla="val 50000" name="adj"/>
            </a:avLst>
          </a:prstGeom>
          <a:solidFill>
            <a:srgbClr val="D6E3B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9" name="Google Shape;159;p7"/>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160" name="Google Shape;160;p7"/>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1.1  What Is Science?</a:t>
            </a:r>
            <a:endParaRPr b="0" sz="2800">
              <a:solidFill>
                <a:schemeClr val="lt1"/>
              </a:solidFill>
              <a:latin typeface="Arial"/>
              <a:ea typeface="Arial"/>
              <a:cs typeface="Arial"/>
              <a:sym typeface="Arial"/>
            </a:endParaRPr>
          </a:p>
        </p:txBody>
      </p:sp>
      <p:sp>
        <p:nvSpPr>
          <p:cNvPr id="161" name="Google Shape;161;p7"/>
          <p:cNvSpPr txBox="1"/>
          <p:nvPr/>
        </p:nvSpPr>
        <p:spPr>
          <a:xfrm>
            <a:off x="672956" y="945837"/>
            <a:ext cx="4896544"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2200">
                <a:solidFill>
                  <a:schemeClr val="dk1"/>
                </a:solidFill>
                <a:latin typeface="Arial"/>
                <a:ea typeface="Arial"/>
                <a:cs typeface="Arial"/>
                <a:sym typeface="Arial"/>
              </a:rPr>
              <a:t>Biology</a:t>
            </a:r>
            <a:r>
              <a:rPr lang="id-ID" sz="2200">
                <a:solidFill>
                  <a:schemeClr val="dk1"/>
                </a:solidFill>
                <a:latin typeface="Arial"/>
                <a:ea typeface="Arial"/>
                <a:cs typeface="Arial"/>
                <a:sym typeface="Arial"/>
              </a:rPr>
              <a:t> is the study of living things.</a:t>
            </a:r>
            <a:endParaRPr/>
          </a:p>
        </p:txBody>
      </p:sp>
      <p:sp>
        <p:nvSpPr>
          <p:cNvPr id="162" name="Google Shape;162;p7"/>
          <p:cNvSpPr/>
          <p:nvPr/>
        </p:nvSpPr>
        <p:spPr>
          <a:xfrm>
            <a:off x="280479" y="3383529"/>
            <a:ext cx="6528292" cy="840511"/>
          </a:xfrm>
          <a:prstGeom prst="homePlate">
            <a:avLst>
              <a:gd fmla="val 50000" name="adj"/>
            </a:avLst>
          </a:prstGeom>
          <a:solidFill>
            <a:srgbClr val="C5D8F1"/>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3" name="Google Shape;163;p7"/>
          <p:cNvSpPr txBox="1"/>
          <p:nvPr/>
        </p:nvSpPr>
        <p:spPr>
          <a:xfrm>
            <a:off x="346375" y="3388945"/>
            <a:ext cx="5744926"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2200">
                <a:solidFill>
                  <a:schemeClr val="dk1"/>
                </a:solidFill>
                <a:latin typeface="Arial"/>
                <a:ea typeface="Arial"/>
                <a:cs typeface="Arial"/>
                <a:sym typeface="Arial"/>
              </a:rPr>
              <a:t>Physics</a:t>
            </a:r>
            <a:r>
              <a:rPr lang="id-ID" sz="2200">
                <a:solidFill>
                  <a:schemeClr val="dk1"/>
                </a:solidFill>
                <a:latin typeface="Arial"/>
                <a:ea typeface="Arial"/>
                <a:cs typeface="Arial"/>
                <a:sym typeface="Arial"/>
              </a:rPr>
              <a:t> is the study of matter and its motion, energy, forces and their interactions.</a:t>
            </a:r>
            <a:endParaRPr/>
          </a:p>
        </p:txBody>
      </p:sp>
      <p:pic>
        <p:nvPicPr>
          <p:cNvPr descr="A canyon in the desert&#10;&#10;Description automatically generated" id="164" name="Google Shape;164;p7"/>
          <p:cNvPicPr preferRelativeResize="0"/>
          <p:nvPr/>
        </p:nvPicPr>
        <p:blipFill rotWithShape="1">
          <a:blip r:embed="rId3">
            <a:alphaModFix/>
          </a:blip>
          <a:srcRect b="0" l="0" r="0" t="0"/>
          <a:stretch/>
        </p:blipFill>
        <p:spPr>
          <a:xfrm rot="10800000">
            <a:off x="3825302" y="5309791"/>
            <a:ext cx="45719" cy="45719"/>
          </a:xfrm>
          <a:prstGeom prst="ellipse">
            <a:avLst/>
          </a:prstGeom>
          <a:noFill/>
          <a:ln>
            <a:noFill/>
          </a:ln>
        </p:spPr>
      </p:pic>
      <p:pic>
        <p:nvPicPr>
          <p:cNvPr descr="A group of fighter jets flying through a blue sky&#10;&#10;Description automatically generated" id="165" name="Google Shape;165;p7"/>
          <p:cNvPicPr preferRelativeResize="0"/>
          <p:nvPr/>
        </p:nvPicPr>
        <p:blipFill rotWithShape="1">
          <a:blip r:embed="rId4">
            <a:alphaModFix/>
          </a:blip>
          <a:srcRect b="0" l="0" r="0" t="0"/>
          <a:stretch/>
        </p:blipFill>
        <p:spPr>
          <a:xfrm>
            <a:off x="6936196" y="2925774"/>
            <a:ext cx="1927325" cy="1653802"/>
          </a:xfrm>
          <a:prstGeom prst="ellipse">
            <a:avLst/>
          </a:prstGeom>
          <a:noFill/>
          <a:ln>
            <a:noFill/>
          </a:ln>
        </p:spPr>
      </p:pic>
      <p:sp>
        <p:nvSpPr>
          <p:cNvPr id="166" name="Google Shape;166;p7"/>
          <p:cNvSpPr/>
          <p:nvPr/>
        </p:nvSpPr>
        <p:spPr>
          <a:xfrm flipH="1">
            <a:off x="3400839" y="4718949"/>
            <a:ext cx="5501921" cy="486374"/>
          </a:xfrm>
          <a:prstGeom prst="homePlate">
            <a:avLst>
              <a:gd fmla="val 50000" name="adj"/>
            </a:avLst>
          </a:prstGeom>
          <a:solidFill>
            <a:srgbClr val="FDE9D8"/>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 name="Google Shape;167;p7"/>
          <p:cNvSpPr txBox="1"/>
          <p:nvPr/>
        </p:nvSpPr>
        <p:spPr>
          <a:xfrm>
            <a:off x="3825302" y="4718949"/>
            <a:ext cx="5077459"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2200">
                <a:solidFill>
                  <a:schemeClr val="dk1"/>
                </a:solidFill>
                <a:latin typeface="Arial"/>
                <a:ea typeface="Arial"/>
                <a:cs typeface="Arial"/>
                <a:sym typeface="Arial"/>
              </a:rPr>
              <a:t>Chemistry</a:t>
            </a:r>
            <a:r>
              <a:rPr lang="id-ID" sz="2200">
                <a:solidFill>
                  <a:schemeClr val="dk1"/>
                </a:solidFill>
                <a:latin typeface="Arial"/>
                <a:ea typeface="Arial"/>
                <a:cs typeface="Arial"/>
                <a:sym typeface="Arial"/>
              </a:rPr>
              <a:t> is the study of matter.</a:t>
            </a:r>
            <a:endParaRPr/>
          </a:p>
        </p:txBody>
      </p:sp>
      <p:sp>
        <p:nvSpPr>
          <p:cNvPr id="168" name="Google Shape;168;p7"/>
          <p:cNvSpPr/>
          <p:nvPr/>
        </p:nvSpPr>
        <p:spPr>
          <a:xfrm>
            <a:off x="280479" y="5643286"/>
            <a:ext cx="5999828" cy="678213"/>
          </a:xfrm>
          <a:prstGeom prst="homePlate">
            <a:avLst>
              <a:gd fmla="val 50000" name="adj"/>
            </a:avLst>
          </a:prstGeom>
          <a:solidFill>
            <a:srgbClr val="C2D59B"/>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9" name="Google Shape;169;p7"/>
          <p:cNvSpPr txBox="1"/>
          <p:nvPr/>
        </p:nvSpPr>
        <p:spPr>
          <a:xfrm>
            <a:off x="346375" y="5732790"/>
            <a:ext cx="5983523"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2200">
                <a:solidFill>
                  <a:schemeClr val="dk1"/>
                </a:solidFill>
                <a:latin typeface="Arial"/>
                <a:ea typeface="Arial"/>
                <a:cs typeface="Arial"/>
                <a:sym typeface="Arial"/>
              </a:rPr>
              <a:t>Geology</a:t>
            </a:r>
            <a:r>
              <a:rPr lang="id-ID" sz="2200">
                <a:solidFill>
                  <a:schemeClr val="dk1"/>
                </a:solidFill>
                <a:latin typeface="Arial"/>
                <a:ea typeface="Arial"/>
                <a:cs typeface="Arial"/>
                <a:sym typeface="Arial"/>
              </a:rPr>
              <a:t> is the study of the Earth’s structure.</a:t>
            </a:r>
            <a:endParaRPr/>
          </a:p>
        </p:txBody>
      </p:sp>
      <p:pic>
        <p:nvPicPr>
          <p:cNvPr id="170" name="Google Shape;170;p7"/>
          <p:cNvPicPr preferRelativeResize="0"/>
          <p:nvPr/>
        </p:nvPicPr>
        <p:blipFill rotWithShape="1">
          <a:blip r:embed="rId5">
            <a:alphaModFix/>
          </a:blip>
          <a:srcRect b="0" l="0" r="0" t="0"/>
          <a:stretch/>
        </p:blipFill>
        <p:spPr>
          <a:xfrm>
            <a:off x="6318494" y="547460"/>
            <a:ext cx="2235200" cy="1346200"/>
          </a:xfrm>
          <a:prstGeom prst="rect">
            <a:avLst/>
          </a:prstGeom>
          <a:noFill/>
          <a:ln>
            <a:noFill/>
          </a:ln>
        </p:spPr>
      </p:pic>
      <p:grpSp>
        <p:nvGrpSpPr>
          <p:cNvPr id="171" name="Google Shape;171;p7"/>
          <p:cNvGrpSpPr/>
          <p:nvPr/>
        </p:nvGrpSpPr>
        <p:grpSpPr>
          <a:xfrm>
            <a:off x="4265" y="1538948"/>
            <a:ext cx="9139735" cy="1625600"/>
            <a:chOff x="4265" y="1538948"/>
            <a:chExt cx="9139735" cy="1625600"/>
          </a:xfrm>
        </p:grpSpPr>
        <p:sp>
          <p:nvSpPr>
            <p:cNvPr id="172" name="Google Shape;172;p7"/>
            <p:cNvSpPr/>
            <p:nvPr/>
          </p:nvSpPr>
          <p:spPr>
            <a:xfrm flipH="1">
              <a:off x="1907704" y="1966706"/>
              <a:ext cx="7128792" cy="886230"/>
            </a:xfrm>
            <a:prstGeom prst="homePlate">
              <a:avLst>
                <a:gd fmla="val 50000" name="adj"/>
              </a:avLst>
            </a:prstGeom>
            <a:solidFill>
              <a:srgbClr val="7F7F7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3" name="Google Shape;173;p7"/>
            <p:cNvSpPr txBox="1"/>
            <p:nvPr/>
          </p:nvSpPr>
          <p:spPr>
            <a:xfrm>
              <a:off x="2696767" y="2018178"/>
              <a:ext cx="6447233"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2200">
                  <a:solidFill>
                    <a:schemeClr val="lt1"/>
                  </a:solidFill>
                  <a:latin typeface="Arial"/>
                  <a:ea typeface="Arial"/>
                  <a:cs typeface="Arial"/>
                  <a:sym typeface="Arial"/>
                </a:rPr>
                <a:t>Astronomy</a:t>
              </a:r>
              <a:r>
                <a:rPr lang="id-ID" sz="2200">
                  <a:solidFill>
                    <a:schemeClr val="lt1"/>
                  </a:solidFill>
                  <a:latin typeface="Arial"/>
                  <a:ea typeface="Arial"/>
                  <a:cs typeface="Arial"/>
                  <a:sym typeface="Arial"/>
                </a:rPr>
                <a:t> is the study of stars, planets, moons and other objects, and phenomena in outer space.</a:t>
              </a:r>
              <a:endParaRPr/>
            </a:p>
          </p:txBody>
        </p:sp>
        <p:pic>
          <p:nvPicPr>
            <p:cNvPr id="174" name="Google Shape;174;p7"/>
            <p:cNvPicPr preferRelativeResize="0"/>
            <p:nvPr/>
          </p:nvPicPr>
          <p:blipFill rotWithShape="1">
            <a:blip r:embed="rId6">
              <a:alphaModFix/>
            </a:blip>
            <a:srcRect b="0" l="0" r="0" t="0"/>
            <a:stretch/>
          </p:blipFill>
          <p:spPr>
            <a:xfrm>
              <a:off x="4265" y="1538948"/>
              <a:ext cx="1879600" cy="1625600"/>
            </a:xfrm>
            <a:prstGeom prst="rect">
              <a:avLst/>
            </a:prstGeom>
            <a:noFill/>
            <a:ln>
              <a:noFill/>
            </a:ln>
          </p:spPr>
        </p:pic>
      </p:grpSp>
      <p:pic>
        <p:nvPicPr>
          <p:cNvPr id="175" name="Google Shape;175;p7"/>
          <p:cNvPicPr preferRelativeResize="0"/>
          <p:nvPr/>
        </p:nvPicPr>
        <p:blipFill rotWithShape="1">
          <a:blip r:embed="rId7">
            <a:alphaModFix/>
          </a:blip>
          <a:srcRect b="0" l="0" r="0" t="0"/>
          <a:stretch/>
        </p:blipFill>
        <p:spPr>
          <a:xfrm>
            <a:off x="1342055" y="4267192"/>
            <a:ext cx="2006600" cy="1358900"/>
          </a:xfrm>
          <a:prstGeom prst="rect">
            <a:avLst/>
          </a:prstGeom>
          <a:noFill/>
          <a:ln>
            <a:noFill/>
          </a:ln>
        </p:spPr>
      </p:pic>
      <p:pic>
        <p:nvPicPr>
          <p:cNvPr id="176" name="Google Shape;176;p7"/>
          <p:cNvPicPr preferRelativeResize="0"/>
          <p:nvPr/>
        </p:nvPicPr>
        <p:blipFill rotWithShape="1">
          <a:blip r:embed="rId8">
            <a:alphaModFix/>
          </a:blip>
          <a:srcRect b="0" l="0" r="0" t="0"/>
          <a:stretch/>
        </p:blipFill>
        <p:spPr>
          <a:xfrm>
            <a:off x="6318494" y="5239658"/>
            <a:ext cx="2641600" cy="128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8"/>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183" name="Google Shape;183;p8"/>
          <p:cNvSpPr txBox="1"/>
          <p:nvPr/>
        </p:nvSpPr>
        <p:spPr>
          <a:xfrm>
            <a:off x="0" y="0"/>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1.1  What Is Science?</a:t>
            </a:r>
            <a:endParaRPr b="0" sz="2800">
              <a:solidFill>
                <a:schemeClr val="lt1"/>
              </a:solidFill>
              <a:latin typeface="Arial"/>
              <a:ea typeface="Arial"/>
              <a:cs typeface="Arial"/>
              <a:sym typeface="Arial"/>
            </a:endParaRPr>
          </a:p>
        </p:txBody>
      </p:sp>
      <p:sp>
        <p:nvSpPr>
          <p:cNvPr id="184" name="Google Shape;184;p8"/>
          <p:cNvSpPr txBox="1"/>
          <p:nvPr/>
        </p:nvSpPr>
        <p:spPr>
          <a:xfrm>
            <a:off x="420794" y="708484"/>
            <a:ext cx="8302411" cy="19082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2800">
                <a:solidFill>
                  <a:srgbClr val="0432FF"/>
                </a:solidFill>
                <a:latin typeface="Arial"/>
                <a:ea typeface="Arial"/>
                <a:cs typeface="Arial"/>
                <a:sym typeface="Arial"/>
              </a:rPr>
              <a:t>How does science help us?</a:t>
            </a:r>
            <a:endParaRPr/>
          </a:p>
          <a:p>
            <a:pPr indent="0" lvl="0" marL="0" marR="0" rtl="0" algn="l">
              <a:spcBef>
                <a:spcPts val="0"/>
              </a:spcBef>
              <a:spcAft>
                <a:spcPts val="0"/>
              </a:spcAft>
              <a:buNone/>
            </a:pPr>
            <a:r>
              <a:t/>
            </a:r>
            <a:endParaRPr sz="2400">
              <a:solidFill>
                <a:srgbClr val="000000"/>
              </a:solidFill>
              <a:latin typeface="Arial"/>
              <a:ea typeface="Arial"/>
              <a:cs typeface="Arial"/>
              <a:sym typeface="Arial"/>
            </a:endParaRPr>
          </a:p>
          <a:p>
            <a:pPr indent="-438150" lvl="1" marL="895350" marR="0" rtl="0" algn="l">
              <a:spcBef>
                <a:spcPts val="0"/>
              </a:spcBef>
              <a:spcAft>
                <a:spcPts val="0"/>
              </a:spcAft>
              <a:buClr>
                <a:srgbClr val="000000"/>
              </a:buClr>
              <a:buSzPts val="2200"/>
              <a:buFont typeface="Arial"/>
              <a:buChar char="•"/>
            </a:pPr>
            <a:r>
              <a:rPr b="0" i="0" lang="id-ID" sz="2200" u="none" cap="none" strike="noStrike">
                <a:solidFill>
                  <a:srgbClr val="000000"/>
                </a:solidFill>
                <a:latin typeface="Arial"/>
                <a:ea typeface="Arial"/>
                <a:cs typeface="Arial"/>
                <a:sym typeface="Arial"/>
              </a:rPr>
              <a:t>To understand the things around us</a:t>
            </a:r>
            <a:endParaRPr b="0" i="0" sz="2200" u="none" cap="none" strike="noStrike">
              <a:solidFill>
                <a:srgbClr val="000000"/>
              </a:solidFill>
              <a:latin typeface="Arial"/>
              <a:ea typeface="Arial"/>
              <a:cs typeface="Arial"/>
              <a:sym typeface="Arial"/>
            </a:endParaRPr>
          </a:p>
          <a:p>
            <a:pPr indent="-438150" lvl="1" marL="895350" marR="0" rtl="0" algn="l">
              <a:spcBef>
                <a:spcPts val="0"/>
              </a:spcBef>
              <a:spcAft>
                <a:spcPts val="0"/>
              </a:spcAft>
              <a:buClr>
                <a:srgbClr val="000000"/>
              </a:buClr>
              <a:buSzPts val="2200"/>
              <a:buFont typeface="Arial"/>
              <a:buChar char="•"/>
            </a:pPr>
            <a:r>
              <a:rPr b="0" i="0" lang="id-ID" sz="2200" u="none" cap="none" strike="noStrike">
                <a:solidFill>
                  <a:srgbClr val="000000"/>
                </a:solidFill>
                <a:latin typeface="Arial"/>
                <a:ea typeface="Arial"/>
                <a:cs typeface="Arial"/>
                <a:sym typeface="Arial"/>
              </a:rPr>
              <a:t>To solve problems</a:t>
            </a:r>
            <a:endParaRPr b="0" i="0" sz="2200" u="none" cap="none" strike="noStrike">
              <a:solidFill>
                <a:srgbClr val="000000"/>
              </a:solidFill>
              <a:latin typeface="Arial"/>
              <a:ea typeface="Arial"/>
              <a:cs typeface="Arial"/>
              <a:sym typeface="Arial"/>
            </a:endParaRPr>
          </a:p>
          <a:p>
            <a:pPr indent="-438150" lvl="1" marL="895350" marR="0" rtl="0" algn="l">
              <a:spcBef>
                <a:spcPts val="0"/>
              </a:spcBef>
              <a:spcAft>
                <a:spcPts val="0"/>
              </a:spcAft>
              <a:buClr>
                <a:srgbClr val="000000"/>
              </a:buClr>
              <a:buSzPts val="2200"/>
              <a:buFont typeface="Arial"/>
              <a:buChar char="•"/>
            </a:pPr>
            <a:r>
              <a:rPr b="0" i="0" lang="id-ID" sz="2200" u="none" cap="none" strike="noStrike">
                <a:solidFill>
                  <a:srgbClr val="000000"/>
                </a:solidFill>
                <a:latin typeface="Arial"/>
                <a:ea typeface="Arial"/>
                <a:cs typeface="Arial"/>
                <a:sym typeface="Arial"/>
              </a:rPr>
              <a:t>To train our minds to think logically and systematically</a:t>
            </a:r>
            <a:endParaRPr b="0" i="0" sz="2200" u="none" cap="none" strike="noStrike">
              <a:solidFill>
                <a:srgbClr val="000000"/>
              </a:solidFill>
              <a:latin typeface="Arial"/>
              <a:ea typeface="Arial"/>
              <a:cs typeface="Arial"/>
              <a:sym typeface="Arial"/>
            </a:endParaRPr>
          </a:p>
        </p:txBody>
      </p:sp>
      <p:sp>
        <p:nvSpPr>
          <p:cNvPr id="185" name="Google Shape;185;p8"/>
          <p:cNvSpPr/>
          <p:nvPr/>
        </p:nvSpPr>
        <p:spPr>
          <a:xfrm>
            <a:off x="2406198" y="3265171"/>
            <a:ext cx="2412475" cy="2000264"/>
          </a:xfrm>
          <a:prstGeom prst="flowChartMagneticTape">
            <a:avLst/>
          </a:prstGeom>
          <a:noFill/>
          <a:ln cap="flat" cmpd="sng" w="9525">
            <a:solidFill>
              <a:srgbClr val="F79646"/>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id-ID" sz="2200">
                <a:solidFill>
                  <a:srgbClr val="0432FF"/>
                </a:solidFill>
                <a:latin typeface="Arial"/>
                <a:ea typeface="Arial"/>
                <a:cs typeface="Arial"/>
                <a:sym typeface="Arial"/>
              </a:rPr>
              <a:t>Why do lemons taste sour?</a:t>
            </a:r>
            <a:endParaRPr/>
          </a:p>
        </p:txBody>
      </p:sp>
      <p:pic>
        <p:nvPicPr>
          <p:cNvPr id="186" name="Google Shape;186;p8"/>
          <p:cNvPicPr preferRelativeResize="0"/>
          <p:nvPr/>
        </p:nvPicPr>
        <p:blipFill rotWithShape="1">
          <a:blip r:embed="rId3">
            <a:alphaModFix/>
          </a:blip>
          <a:srcRect b="0" l="0" r="0" t="0"/>
          <a:stretch/>
        </p:blipFill>
        <p:spPr>
          <a:xfrm>
            <a:off x="0" y="4874023"/>
            <a:ext cx="2463800" cy="1651000"/>
          </a:xfrm>
          <a:prstGeom prst="rect">
            <a:avLst/>
          </a:prstGeom>
          <a:noFill/>
          <a:ln>
            <a:noFill/>
          </a:ln>
        </p:spPr>
      </p:pic>
      <p:pic>
        <p:nvPicPr>
          <p:cNvPr id="187" name="Google Shape;187;p8"/>
          <p:cNvPicPr preferRelativeResize="0"/>
          <p:nvPr/>
        </p:nvPicPr>
        <p:blipFill rotWithShape="1">
          <a:blip r:embed="rId4">
            <a:alphaModFix/>
          </a:blip>
          <a:srcRect b="0" l="0" r="0" t="0"/>
          <a:stretch/>
        </p:blipFill>
        <p:spPr>
          <a:xfrm>
            <a:off x="6680202" y="4168228"/>
            <a:ext cx="2159000" cy="2324100"/>
          </a:xfrm>
          <a:prstGeom prst="rect">
            <a:avLst/>
          </a:prstGeom>
          <a:noFill/>
          <a:ln>
            <a:noFill/>
          </a:ln>
        </p:spPr>
      </p:pic>
      <p:sp>
        <p:nvSpPr>
          <p:cNvPr id="188" name="Google Shape;188;p8"/>
          <p:cNvSpPr/>
          <p:nvPr/>
        </p:nvSpPr>
        <p:spPr>
          <a:xfrm>
            <a:off x="4800297" y="2675009"/>
            <a:ext cx="2849671" cy="1912364"/>
          </a:xfrm>
          <a:prstGeom prst="flowChartMagneticTape">
            <a:avLst/>
          </a:prstGeom>
          <a:noFill/>
          <a:ln cap="flat" cmpd="dbl" w="9525">
            <a:solidFill>
              <a:schemeClr val="accent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600">
              <a:solidFill>
                <a:srgbClr val="00B0F0"/>
              </a:solidFill>
              <a:latin typeface="Arial"/>
              <a:ea typeface="Arial"/>
              <a:cs typeface="Arial"/>
              <a:sym typeface="Arial"/>
            </a:endParaRPr>
          </a:p>
        </p:txBody>
      </p:sp>
      <p:sp>
        <p:nvSpPr>
          <p:cNvPr id="189" name="Google Shape;189;p8"/>
          <p:cNvSpPr/>
          <p:nvPr/>
        </p:nvSpPr>
        <p:spPr>
          <a:xfrm>
            <a:off x="5410173" y="2934441"/>
            <a:ext cx="1692314"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d-ID" sz="2200">
                <a:solidFill>
                  <a:srgbClr val="0432FF"/>
                </a:solidFill>
                <a:latin typeface="Arial"/>
                <a:ea typeface="Arial"/>
                <a:cs typeface="Arial"/>
                <a:sym typeface="Arial"/>
              </a:rPr>
              <a:t>How are we able to move our bodies?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9"/>
          <p:cNvSpPr txBox="1"/>
          <p:nvPr>
            <p:ph idx="11" type="ftr"/>
          </p:nvPr>
        </p:nvSpPr>
        <p:spPr>
          <a:xfrm>
            <a:off x="5715000" y="6558047"/>
            <a:ext cx="2719098" cy="2901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id-ID"/>
              <a:t>Science Ahead Stage 7</a:t>
            </a:r>
            <a:endParaRPr/>
          </a:p>
        </p:txBody>
      </p:sp>
      <p:sp>
        <p:nvSpPr>
          <p:cNvPr id="196" name="Google Shape;196;p9"/>
          <p:cNvSpPr txBox="1"/>
          <p:nvPr/>
        </p:nvSpPr>
        <p:spPr>
          <a:xfrm>
            <a:off x="457200" y="1901928"/>
            <a:ext cx="8305800" cy="280076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0000"/>
              </a:buClr>
              <a:buSzPts val="2200"/>
              <a:buFont typeface="Arial"/>
              <a:buChar char="•"/>
            </a:pPr>
            <a:r>
              <a:rPr lang="id-ID" sz="2200">
                <a:solidFill>
                  <a:srgbClr val="000000"/>
                </a:solidFill>
                <a:latin typeface="Arial"/>
                <a:ea typeface="Arial"/>
                <a:cs typeface="Arial"/>
                <a:sym typeface="Arial"/>
              </a:rPr>
              <a:t>Science is the study of nature by </a:t>
            </a:r>
            <a:r>
              <a:rPr lang="id-ID" sz="2200">
                <a:solidFill>
                  <a:schemeClr val="dk1"/>
                </a:solidFill>
                <a:latin typeface="Arial"/>
                <a:ea typeface="Arial"/>
                <a:cs typeface="Arial"/>
                <a:sym typeface="Arial"/>
              </a:rPr>
              <a:t>making observations </a:t>
            </a:r>
            <a:r>
              <a:rPr lang="id-ID" sz="2200">
                <a:solidFill>
                  <a:srgbClr val="000000"/>
                </a:solidFill>
                <a:latin typeface="Arial"/>
                <a:ea typeface="Arial"/>
                <a:cs typeface="Arial"/>
                <a:sym typeface="Arial"/>
              </a:rPr>
              <a:t>and </a:t>
            </a:r>
            <a:r>
              <a:rPr lang="id-ID" sz="2200">
                <a:solidFill>
                  <a:schemeClr val="dk1"/>
                </a:solidFill>
                <a:latin typeface="Arial"/>
                <a:ea typeface="Arial"/>
                <a:cs typeface="Arial"/>
                <a:sym typeface="Arial"/>
              </a:rPr>
              <a:t>doing experiments.  </a:t>
            </a:r>
            <a:endParaRPr/>
          </a:p>
          <a:p>
            <a:pPr indent="0" lvl="0" marL="0" marR="0" rtl="0" algn="l">
              <a:spcBef>
                <a:spcPts val="0"/>
              </a:spcBef>
              <a:spcAft>
                <a:spcPts val="0"/>
              </a:spcAft>
              <a:buNone/>
            </a:pPr>
            <a:r>
              <a:t/>
            </a:r>
            <a:endParaRPr sz="2200">
              <a:solidFill>
                <a:srgbClr val="000000"/>
              </a:solidFill>
              <a:latin typeface="Arial"/>
              <a:ea typeface="Arial"/>
              <a:cs typeface="Arial"/>
              <a:sym typeface="Arial"/>
            </a:endParaRPr>
          </a:p>
          <a:p>
            <a:pPr indent="-342900" lvl="0" marL="342900" marR="0" rtl="0" algn="l">
              <a:spcBef>
                <a:spcPts val="0"/>
              </a:spcBef>
              <a:spcAft>
                <a:spcPts val="0"/>
              </a:spcAft>
              <a:buClr>
                <a:srgbClr val="000000"/>
              </a:buClr>
              <a:buSzPts val="2200"/>
              <a:buFont typeface="Arial"/>
              <a:buChar char="•"/>
            </a:pPr>
            <a:r>
              <a:rPr lang="id-ID" sz="2200">
                <a:solidFill>
                  <a:srgbClr val="000000"/>
                </a:solidFill>
                <a:latin typeface="Arial"/>
                <a:ea typeface="Arial"/>
                <a:cs typeface="Arial"/>
                <a:sym typeface="Arial"/>
              </a:rPr>
              <a:t>Biology, chemistry, physics, geology and astronomy are some branches of science.</a:t>
            </a:r>
            <a:endParaRPr sz="2200">
              <a:solidFill>
                <a:schemeClr val="dk1"/>
              </a:solidFill>
              <a:latin typeface="Arial"/>
              <a:ea typeface="Arial"/>
              <a:cs typeface="Arial"/>
              <a:sym typeface="Arial"/>
            </a:endParaRPr>
          </a:p>
          <a:p>
            <a:pPr indent="0" lvl="0" marL="0" marR="0" rtl="0" algn="l">
              <a:spcBef>
                <a:spcPts val="0"/>
              </a:spcBef>
              <a:spcAft>
                <a:spcPts val="0"/>
              </a:spcAft>
              <a:buNone/>
            </a:pPr>
            <a:r>
              <a:t/>
            </a:r>
            <a:endParaRPr sz="2200">
              <a:solidFill>
                <a:srgbClr val="000000"/>
              </a:solidFill>
              <a:latin typeface="Arial"/>
              <a:ea typeface="Arial"/>
              <a:cs typeface="Arial"/>
              <a:sym typeface="Arial"/>
            </a:endParaRPr>
          </a:p>
          <a:p>
            <a:pPr indent="-342900" lvl="0" marL="342900" marR="0" rtl="0" algn="l">
              <a:spcBef>
                <a:spcPts val="0"/>
              </a:spcBef>
              <a:spcAft>
                <a:spcPts val="0"/>
              </a:spcAft>
              <a:buClr>
                <a:srgbClr val="000000"/>
              </a:buClr>
              <a:buSzPts val="2200"/>
              <a:buFont typeface="Arial"/>
              <a:buChar char="•"/>
            </a:pPr>
            <a:r>
              <a:rPr lang="id-ID" sz="2200">
                <a:solidFill>
                  <a:srgbClr val="000000"/>
                </a:solidFill>
                <a:latin typeface="Arial"/>
                <a:ea typeface="Arial"/>
                <a:cs typeface="Arial"/>
                <a:sym typeface="Arial"/>
              </a:rPr>
              <a:t>Science is closely related to our daily lives.</a:t>
            </a:r>
            <a:endParaRPr sz="2200">
              <a:solidFill>
                <a:srgbClr val="000000"/>
              </a:solidFill>
              <a:latin typeface="Arial"/>
              <a:ea typeface="Arial"/>
              <a:cs typeface="Arial"/>
              <a:sym typeface="Arial"/>
            </a:endParaRPr>
          </a:p>
          <a:p>
            <a:pPr indent="-203200" lvl="0" marL="342900" marR="0" rtl="0" algn="l">
              <a:spcBef>
                <a:spcPts val="0"/>
              </a:spcBef>
              <a:spcAft>
                <a:spcPts val="0"/>
              </a:spcAft>
              <a:buClr>
                <a:schemeClr val="dk1"/>
              </a:buClr>
              <a:buSzPts val="2200"/>
              <a:buFont typeface="Arial"/>
              <a:buNone/>
            </a:pPr>
            <a:r>
              <a:t/>
            </a:r>
            <a:endParaRPr sz="2200">
              <a:solidFill>
                <a:srgbClr val="000000"/>
              </a:solidFill>
              <a:latin typeface="Arial"/>
              <a:ea typeface="Arial"/>
              <a:cs typeface="Arial"/>
              <a:sym typeface="Arial"/>
            </a:endParaRPr>
          </a:p>
        </p:txBody>
      </p:sp>
      <p:sp>
        <p:nvSpPr>
          <p:cNvPr id="197" name="Google Shape;197;p9"/>
          <p:cNvSpPr/>
          <p:nvPr/>
        </p:nvSpPr>
        <p:spPr>
          <a:xfrm>
            <a:off x="457200" y="937700"/>
            <a:ext cx="2057400" cy="523220"/>
          </a:xfrm>
          <a:prstGeom prst="rect">
            <a:avLst/>
          </a:prstGeom>
          <a:solidFill>
            <a:srgbClr val="0070C0">
              <a:alpha val="29803"/>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d-ID" sz="2800">
                <a:solidFill>
                  <a:schemeClr val="dk1"/>
                </a:solidFill>
                <a:latin typeface="Arial"/>
                <a:ea typeface="Arial"/>
                <a:cs typeface="Arial"/>
                <a:sym typeface="Arial"/>
              </a:rPr>
              <a:t>Key Points</a:t>
            </a:r>
            <a:endParaRPr/>
          </a:p>
        </p:txBody>
      </p:sp>
      <p:sp>
        <p:nvSpPr>
          <p:cNvPr id="198" name="Google Shape;198;p9"/>
          <p:cNvSpPr txBox="1"/>
          <p:nvPr/>
        </p:nvSpPr>
        <p:spPr>
          <a:xfrm>
            <a:off x="34280" y="9768"/>
            <a:ext cx="9144000" cy="552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id-ID" sz="2800">
                <a:solidFill>
                  <a:schemeClr val="lt1"/>
                </a:solidFill>
                <a:latin typeface="Arial"/>
                <a:ea typeface="Arial"/>
                <a:cs typeface="Arial"/>
                <a:sym typeface="Arial"/>
              </a:rPr>
              <a:t>1.1  What Is Science?</a:t>
            </a:r>
            <a:endParaRPr b="0" sz="2800">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2014-05-14T07:39:44Z</dcterms:created>
  <dc:creator>AE5</dc:creator>
</cp:coreProperties>
</file>